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1"/>
  </p:notesMasterIdLst>
  <p:handoutMasterIdLst>
    <p:handoutMasterId r:id="rId22"/>
  </p:handoutMasterIdLst>
  <p:sldIdLst>
    <p:sldId id="392" r:id="rId2"/>
    <p:sldId id="382" r:id="rId3"/>
    <p:sldId id="383" r:id="rId4"/>
    <p:sldId id="384" r:id="rId5"/>
    <p:sldId id="385" r:id="rId6"/>
    <p:sldId id="386" r:id="rId7"/>
    <p:sldId id="373" r:id="rId8"/>
    <p:sldId id="379" r:id="rId9"/>
    <p:sldId id="380" r:id="rId10"/>
    <p:sldId id="387" r:id="rId11"/>
    <p:sldId id="388" r:id="rId12"/>
    <p:sldId id="381" r:id="rId13"/>
    <p:sldId id="355" r:id="rId14"/>
    <p:sldId id="365" r:id="rId15"/>
    <p:sldId id="352" r:id="rId16"/>
    <p:sldId id="389" r:id="rId17"/>
    <p:sldId id="390" r:id="rId18"/>
    <p:sldId id="391" r:id="rId19"/>
    <p:sldId id="350" r:id="rId20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A00"/>
    <a:srgbClr val="834CB1"/>
    <a:srgbClr val="E70033"/>
    <a:srgbClr val="1D93D2"/>
    <a:srgbClr val="7C939C"/>
    <a:srgbClr val="51626F"/>
    <a:srgbClr val="0082C0"/>
    <a:srgbClr val="5A4E83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88027" autoAdjust="0"/>
  </p:normalViewPr>
  <p:slideViewPr>
    <p:cSldViewPr snapToGrid="0">
      <p:cViewPr varScale="1">
        <p:scale>
          <a:sx n="137" d="100"/>
          <a:sy n="137" d="100"/>
        </p:scale>
        <p:origin x="672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 u="sng" dirty="0"/>
              <a:t>SALES DISTRIBUTION PER AREA (2015)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4387989844134292"/>
          <c:y val="0.25872047244094487"/>
          <c:w val="0.28068969457873527"/>
          <c:h val="0.5560280511811023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 DISTRIBUTION PER AREA (2015)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9D2-4C12-A074-5662B273A556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9D2-4C12-A074-5662B273A556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9D2-4C12-A074-5662B273A556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9D2-4C12-A074-5662B273A556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9D2-4C12-A074-5662B273A556}"/>
              </c:ext>
            </c:extLst>
          </c:dPt>
          <c:dLbls>
            <c:dLbl>
              <c:idx val="0"/>
              <c:layout>
                <c:manualLayout>
                  <c:x val="0.13251317927289169"/>
                  <c:y val="9.386515912897822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9D2-4C12-A074-5662B273A55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2620302787894447"/>
                  <c:y val="0.131250000000000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9D2-4C12-A074-5662B273A55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513348206078613"/>
                  <c:y val="3.74999999999999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9D2-4C12-A074-5662B273A55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262030278789445"/>
                  <c:y val="-6.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9D2-4C12-A074-5662B273A55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6721901193960131"/>
                  <c:y val="-8.125000000000000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9D2-4C12-A074-5662B273A55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EUROPE</c:v>
                </c:pt>
                <c:pt idx="1">
                  <c:v>CHINA</c:v>
                </c:pt>
                <c:pt idx="2">
                  <c:v>USA</c:v>
                </c:pt>
                <c:pt idx="3">
                  <c:v>INDIA</c:v>
                </c:pt>
                <c:pt idx="4">
                  <c:v>ROW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0.5</c:v>
                </c:pt>
                <c:pt idx="1">
                  <c:v>0.23</c:v>
                </c:pt>
                <c:pt idx="2">
                  <c:v>9.9000000000000005E-2</c:v>
                </c:pt>
                <c:pt idx="3">
                  <c:v>9.7000000000000003E-2</c:v>
                </c:pt>
                <c:pt idx="4">
                  <c:v>7.3999999999999996E-2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D2-4C12-A074-5662B273A5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 u="sng" dirty="0"/>
              <a:t>SALES DISTRIBUTION PER SEGMENT (2015)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37680997939818478"/>
          <c:y val="0.30411111111111111"/>
          <c:w val="0.21171305756050887"/>
          <c:h val="0.5266351851851852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 DISTRIBUTION PER SEGMENT (2015)</c:v>
                </c:pt>
              </c:strCache>
            </c:strRef>
          </c:tx>
          <c:dPt>
            <c:idx val="0"/>
            <c:bubble3D val="0"/>
            <c:spPr>
              <a:solidFill>
                <a:srgbClr val="E7003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2C-4A80-904B-0D409B5BC8A2}"/>
              </c:ext>
            </c:extLst>
          </c:dPt>
          <c:dPt>
            <c:idx val="1"/>
            <c:bubble3D val="0"/>
            <c:spPr>
              <a:solidFill>
                <a:srgbClr val="834CB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E2C-4A80-904B-0D409B5BC8A2}"/>
              </c:ext>
            </c:extLst>
          </c:dPt>
          <c:dPt>
            <c:idx val="2"/>
            <c:bubble3D val="0"/>
            <c:spPr>
              <a:solidFill>
                <a:srgbClr val="F4AA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2C-4A80-904B-0D409B5BC8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19-4CC9-8E5A-8B8B94BA78CB}"/>
              </c:ext>
            </c:extLst>
          </c:dPt>
          <c:dLbls>
            <c:dLbl>
              <c:idx val="0"/>
              <c:layout>
                <c:manualLayout>
                  <c:x val="0.16882296683013442"/>
                  <c:y val="-6.36574074074074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E2C-4A80-904B-0D409B5BC8A2}"/>
                </c:ext>
                <c:ext xmlns:c15="http://schemas.microsoft.com/office/drawing/2012/chart" uri="{CE6537A1-D6FC-4f65-9D91-7224C49458BB}">
                  <c15:layout>
                    <c:manualLayout>
                      <c:w val="0.21919145195895917"/>
                      <c:h val="0.205316666666666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148215444065652"/>
                  <c:y val="0.184861111111111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E2C-4A80-904B-0D409B5BC8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6721901193960145"/>
                  <c:y val="-0.100000000000000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E2C-4A80-904B-0D409B5BC8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TRANSPORT</c:v>
                </c:pt>
                <c:pt idx="1">
                  <c:v>INDUSTRY</c:v>
                </c:pt>
                <c:pt idx="2">
                  <c:v>ENERGY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0.58599999999999997</c:v>
                </c:pt>
                <c:pt idx="1">
                  <c:v>0.34799999999999998</c:v>
                </c:pt>
                <c:pt idx="2">
                  <c:v>6.6000000000000003E-2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2C-4A80-904B-0D409B5BC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86.12</c:v>
                </c:pt>
                <c:pt idx="1">
                  <c:v>90.17</c:v>
                </c:pt>
                <c:pt idx="2">
                  <c:v>81.27</c:v>
                </c:pt>
                <c:pt idx="3">
                  <c:v>92.5</c:v>
                </c:pt>
                <c:pt idx="4">
                  <c:v>113.46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AB-4AF8-86AE-C89B154AA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5"/>
        <c:axId val="393966120"/>
        <c:axId val="393966512"/>
      </c:barChart>
      <c:catAx>
        <c:axId val="39396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93966512"/>
        <c:crosses val="autoZero"/>
        <c:auto val="1"/>
        <c:lblAlgn val="ctr"/>
        <c:lblOffset val="100"/>
        <c:noMultiLvlLbl val="0"/>
      </c:catAx>
      <c:valAx>
        <c:axId val="39396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 smtClean="0"/>
                  <a:t>Mio €</a:t>
                </a:r>
                <a:endParaRPr lang="nl-BE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93966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021DF1-6532-0441-9171-59DAD3EBA367}" type="datetimeFigureOut">
              <a:rPr lang="en-US" smtClean="0"/>
              <a:t>7/6/2016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084F96-C373-ED43-8A7E-7AC66C9C2F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7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274ED9-25D8-4234-9069-D9F3B4D40A06}" type="datetimeFigureOut">
              <a:rPr lang="nl-BE" smtClean="0"/>
              <a:t>6/07/2016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A20007-A506-4E18-823E-C62300BE921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718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STEEKT</a:t>
            </a:r>
            <a:r>
              <a:rPr lang="en-US" baseline="0" dirty="0" smtClean="0"/>
              <a:t> BL</a:t>
            </a:r>
            <a:r>
              <a:rPr lang="nl-BE" baseline="0" dirty="0" smtClean="0"/>
              <a:t>AUW BMT GROUP KADERS NIET TE VEEL AF TOV BANNER ONDERAAN IN IGW BLAUW?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0007-A506-4E18-823E-C62300BE921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516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0007-A506-4E18-823E-C62300BE921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870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0007-A506-4E18-823E-C62300BE921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8505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20007-A506-4E18-823E-C62300BE921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856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88001" y="1810388"/>
            <a:ext cx="5621946" cy="97593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100" b="1" i="0" cap="all" baseline="0">
                <a:solidFill>
                  <a:schemeClr val="bg1"/>
                </a:solidFill>
                <a:latin typeface="Gill Sans Std" pitchFamily="34" charset="0"/>
                <a:cs typeface="Verdana"/>
              </a:defRPr>
            </a:lvl1pPr>
          </a:lstStyle>
          <a:p>
            <a:r>
              <a:rPr lang="en-GB" dirty="0" smtClean="0"/>
              <a:t>Type your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7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8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12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imag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W_Divider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045378" y="2904872"/>
            <a:ext cx="2417227" cy="1788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82540" y="1817473"/>
            <a:ext cx="2167200" cy="1175147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FontTx/>
              <a:buNone/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52463" y="1817473"/>
            <a:ext cx="1530350" cy="1175147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267135" y="1817473"/>
            <a:ext cx="2167200" cy="1175147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FontTx/>
              <a:buNone/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37058" y="1817473"/>
            <a:ext cx="1530350" cy="1175147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182540" y="3228203"/>
            <a:ext cx="2167200" cy="1175147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FontTx/>
              <a:buNone/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2463" y="3228203"/>
            <a:ext cx="1530350" cy="1175147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267135" y="3228203"/>
            <a:ext cx="2167200" cy="1175147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FontTx/>
              <a:buNone/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737058" y="3228203"/>
            <a:ext cx="1530350" cy="1175147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pic>
        <p:nvPicPr>
          <p:cNvPr id="16" name="Picture 15" descr="IGW_Divider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045378" y="4313926"/>
            <a:ext cx="2417227" cy="178847"/>
          </a:xfrm>
          <a:prstGeom prst="rect">
            <a:avLst/>
          </a:prstGeom>
        </p:spPr>
      </p:pic>
      <p:pic>
        <p:nvPicPr>
          <p:cNvPr id="20" name="Picture 19" descr="IGW_Divider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29975" y="2904872"/>
            <a:ext cx="2417227" cy="178847"/>
          </a:xfrm>
          <a:prstGeom prst="rect">
            <a:avLst/>
          </a:prstGeom>
        </p:spPr>
      </p:pic>
      <p:pic>
        <p:nvPicPr>
          <p:cNvPr id="21" name="Picture 20" descr="IGW_Divider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29974" y="4313926"/>
            <a:ext cx="2417227" cy="17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8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8 imag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91549" y="1745391"/>
            <a:ext cx="1666800" cy="945000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91550" y="2694323"/>
            <a:ext cx="1666875" cy="485189"/>
          </a:xfrm>
          <a:prstGeom prst="rect">
            <a:avLst/>
          </a:prstGeom>
        </p:spPr>
        <p:txBody>
          <a:bodyPr vert="horz" lIns="0" rIns="0" anchor="t"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714024" y="1745391"/>
            <a:ext cx="1666800" cy="945000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714025" y="2694323"/>
            <a:ext cx="1666875" cy="485189"/>
          </a:xfrm>
          <a:prstGeom prst="rect">
            <a:avLst/>
          </a:prstGeom>
        </p:spPr>
        <p:txBody>
          <a:bodyPr vert="horz" lIns="0" rIns="0" anchor="t"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34955" y="1745391"/>
            <a:ext cx="1666800" cy="945000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734956" y="2694323"/>
            <a:ext cx="1666875" cy="485189"/>
          </a:xfrm>
          <a:prstGeom prst="rect">
            <a:avLst/>
          </a:prstGeom>
        </p:spPr>
        <p:txBody>
          <a:bodyPr vert="horz" lIns="0" rIns="0" anchor="t"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757355" y="1745391"/>
            <a:ext cx="1666800" cy="945000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757356" y="2694323"/>
            <a:ext cx="1666875" cy="485189"/>
          </a:xfrm>
          <a:prstGeom prst="rect">
            <a:avLst/>
          </a:prstGeom>
        </p:spPr>
        <p:txBody>
          <a:bodyPr vert="horz" lIns="0" rIns="0" anchor="t"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91549" y="3320878"/>
            <a:ext cx="1666800" cy="945000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691550" y="4269810"/>
            <a:ext cx="1666875" cy="485189"/>
          </a:xfrm>
          <a:prstGeom prst="rect">
            <a:avLst/>
          </a:prstGeom>
        </p:spPr>
        <p:txBody>
          <a:bodyPr vert="horz" lIns="0" rIns="0" anchor="t"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2714024" y="3320878"/>
            <a:ext cx="1666800" cy="945000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2714025" y="4269810"/>
            <a:ext cx="1666875" cy="485189"/>
          </a:xfrm>
          <a:prstGeom prst="rect">
            <a:avLst/>
          </a:prstGeom>
        </p:spPr>
        <p:txBody>
          <a:bodyPr vert="horz" lIns="0" rIns="0" anchor="t"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734955" y="3320878"/>
            <a:ext cx="1666800" cy="945000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734956" y="4269810"/>
            <a:ext cx="1666875" cy="485189"/>
          </a:xfrm>
          <a:prstGeom prst="rect">
            <a:avLst/>
          </a:prstGeom>
        </p:spPr>
        <p:txBody>
          <a:bodyPr vert="horz" lIns="0" rIns="0" anchor="t"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757355" y="3320878"/>
            <a:ext cx="1666800" cy="945000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6757356" y="4269810"/>
            <a:ext cx="1666875" cy="485189"/>
          </a:xfrm>
          <a:prstGeom prst="rect">
            <a:avLst/>
          </a:prstGeom>
        </p:spPr>
        <p:txBody>
          <a:bodyPr vert="horz" lIns="0" rIns="0" anchor="t"/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4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88001" y="1810387"/>
            <a:ext cx="5621946" cy="97593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97690"/>
            <a:ext cx="9143391" cy="5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60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599" y="1650828"/>
            <a:ext cx="7324431" cy="1986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 marL="914400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Verdana"/>
                <a:cs typeface="Verdana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598" y="1283299"/>
            <a:ext cx="7618748" cy="27056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1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or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27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ort - Contents -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2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08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port - Contents -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6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2282" y="1164433"/>
            <a:ext cx="8049460" cy="3364706"/>
          </a:xfrm>
          <a:prstGeom prst="rect">
            <a:avLst/>
          </a:prstGeom>
        </p:spPr>
        <p:txBody>
          <a:bodyPr/>
          <a:lstStyle>
            <a:lvl1pPr marL="257175" indent="-257175">
              <a:buFontTx/>
              <a:buBlip>
                <a:blip r:embed="rId2"/>
              </a:buBlip>
              <a:defRPr>
                <a:latin typeface="Gill Sans Std" pitchFamily="34" charset="0"/>
              </a:defRPr>
            </a:lvl1pPr>
            <a:lvl2pPr marL="685800" indent="-342900">
              <a:buFontTx/>
              <a:buBlip>
                <a:blip r:embed="rId2"/>
              </a:buBlip>
              <a:defRPr>
                <a:latin typeface="Gill Sans Std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>
                <a:latin typeface="Gill Sans Std" pitchFamily="34" charset="0"/>
              </a:defRPr>
            </a:lvl3pPr>
            <a:lvl4pPr marL="1028700" indent="0">
              <a:buFont typeface="+mj-lt"/>
              <a:buNone/>
              <a:defRPr>
                <a:latin typeface="Gill Sans Std" pitchFamily="34" charset="0"/>
              </a:defRPr>
            </a:lvl4pPr>
            <a:lvl5pPr>
              <a:defRPr>
                <a:latin typeface="Gill Sans Std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795589" y="327506"/>
            <a:ext cx="5806153" cy="43006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baseline="0">
                <a:solidFill>
                  <a:srgbClr val="0082C0"/>
                </a:solidFill>
                <a:latin typeface="Gill Sans Std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smtClean="0"/>
              <a:t>Type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47557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facturing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21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port - Contents -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651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88001" y="1377000"/>
            <a:ext cx="5621946" cy="97593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6550" y="4087963"/>
            <a:ext cx="1548000" cy="8441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080225" y="4087963"/>
            <a:ext cx="1548000" cy="8441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796441" y="4087963"/>
            <a:ext cx="1548000" cy="8441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526387" y="4087963"/>
            <a:ext cx="1548000" cy="8441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248377" y="4087963"/>
            <a:ext cx="1548000" cy="8441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676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it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46" y="1819635"/>
            <a:ext cx="1704815" cy="172004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85850" y="1991639"/>
            <a:ext cx="1704811" cy="670178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10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85845" y="2742032"/>
            <a:ext cx="1704814" cy="37067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800" b="0" i="0" baseline="0">
                <a:latin typeface="Verdana"/>
                <a:cs typeface="Verdan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68950" y="1820158"/>
            <a:ext cx="1621715" cy="171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lvl1pPr marL="0" indent="0">
              <a:buNone/>
              <a:defRPr sz="1100" cap="all">
                <a:ln>
                  <a:noFill/>
                </a:ln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2709011" y="1819635"/>
            <a:ext cx="1704815" cy="172004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709015" y="1991358"/>
            <a:ext cx="1704811" cy="670459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10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709010" y="2742032"/>
            <a:ext cx="1704815" cy="37067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800" b="0" i="0" baseline="0">
                <a:latin typeface="Verdana"/>
                <a:cs typeface="Verdan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792112" y="1820158"/>
            <a:ext cx="1621715" cy="1712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buNone/>
              <a:defRPr sz="110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4722993" y="1819635"/>
            <a:ext cx="1704815" cy="172004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722997" y="1991358"/>
            <a:ext cx="1704810" cy="670459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10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4730751" y="2742032"/>
            <a:ext cx="1697056" cy="37067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800" b="0" i="0" baseline="0">
                <a:latin typeface="Verdana"/>
                <a:cs typeface="Verdan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4806093" y="1820158"/>
            <a:ext cx="1621714" cy="1712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buNone/>
              <a:defRPr sz="110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6736206" y="1819635"/>
            <a:ext cx="1704815" cy="172004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736210" y="1991358"/>
            <a:ext cx="1704810" cy="670459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10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6736205" y="2742032"/>
            <a:ext cx="1704816" cy="370675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800" b="0" i="0" baseline="0">
                <a:latin typeface="Verdana"/>
                <a:cs typeface="Verdan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34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6819306" y="1820158"/>
            <a:ext cx="1635932" cy="1712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buNone/>
              <a:defRPr sz="110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685846" y="3228076"/>
            <a:ext cx="1704815" cy="172004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5845" y="3399799"/>
            <a:ext cx="1704815" cy="670457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10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685849" y="4165588"/>
            <a:ext cx="1704810" cy="407742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800" b="0" i="0" baseline="0">
                <a:latin typeface="Verdana"/>
                <a:cs typeface="Verdan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68946" y="3228599"/>
            <a:ext cx="1621714" cy="1712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buNone/>
              <a:defRPr sz="110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2709010" y="3228076"/>
            <a:ext cx="1704815" cy="172004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709013" y="3399799"/>
            <a:ext cx="1704811" cy="670457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10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709013" y="4165588"/>
            <a:ext cx="1704810" cy="407742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800" b="0" i="0" baseline="0">
                <a:latin typeface="Verdana"/>
                <a:cs typeface="Verdan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4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92110" y="3228599"/>
            <a:ext cx="1621714" cy="1712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buNone/>
              <a:defRPr sz="110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6" name="Rectangle 45"/>
          <p:cNvSpPr/>
          <p:nvPr userDrawn="1"/>
        </p:nvSpPr>
        <p:spPr>
          <a:xfrm>
            <a:off x="4722994" y="3228076"/>
            <a:ext cx="1704816" cy="172004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722998" y="3400080"/>
            <a:ext cx="1704811" cy="670176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10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722998" y="4165588"/>
            <a:ext cx="1704810" cy="407742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800" b="0" i="0" baseline="0">
                <a:latin typeface="Verdana"/>
                <a:cs typeface="Verdan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4806096" y="3228599"/>
            <a:ext cx="1621715" cy="1712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buNone/>
              <a:defRPr sz="110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51" name="Rectangle 50"/>
          <p:cNvSpPr/>
          <p:nvPr userDrawn="1"/>
        </p:nvSpPr>
        <p:spPr>
          <a:xfrm>
            <a:off x="6731085" y="3228076"/>
            <a:ext cx="1704815" cy="172004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2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731088" y="3399799"/>
            <a:ext cx="1704812" cy="670457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marL="0" indent="0">
              <a:buNone/>
              <a:defRPr sz="10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3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6731088" y="4165588"/>
            <a:ext cx="1704812" cy="407742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None/>
              <a:defRPr sz="800" b="0" i="0" baseline="0">
                <a:latin typeface="Verdana"/>
                <a:cs typeface="Verdan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6814185" y="3228599"/>
            <a:ext cx="1635932" cy="1712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>
              <a:buNone/>
              <a:defRPr sz="120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0721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4420" y="1164433"/>
            <a:ext cx="8037322" cy="3364706"/>
          </a:xfrm>
          <a:prstGeom prst="rect">
            <a:avLst/>
          </a:prstGeom>
        </p:spPr>
        <p:txBody>
          <a:bodyPr numCol="2"/>
          <a:lstStyle>
            <a:lvl1pPr marL="257175" indent="-257175">
              <a:buFontTx/>
              <a:buBlip>
                <a:blip r:embed="rId2"/>
              </a:buBlip>
              <a:defRPr>
                <a:latin typeface="Gill Sans Std" pitchFamily="34" charset="0"/>
              </a:defRPr>
            </a:lvl1pPr>
            <a:lvl2pPr marL="557213" indent="-214313">
              <a:buFontTx/>
              <a:buBlip>
                <a:blip r:embed="rId2"/>
              </a:buBlip>
              <a:defRPr>
                <a:latin typeface="Gill Sans Std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>
                <a:latin typeface="Gill Sans Std" pitchFamily="34" charset="0"/>
              </a:defRPr>
            </a:lvl3pPr>
            <a:lvl4pPr>
              <a:defRPr>
                <a:latin typeface="Gill Sans Std" pitchFamily="34" charset="0"/>
              </a:defRPr>
            </a:lvl4pPr>
            <a:lvl5pPr>
              <a:defRPr>
                <a:latin typeface="Gill Sans Std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795589" y="327506"/>
            <a:ext cx="5806153" cy="43006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baseline="0">
                <a:solidFill>
                  <a:srgbClr val="0082C0"/>
                </a:solidFill>
                <a:latin typeface="Gill Sans Std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smtClean="0"/>
              <a:t>Type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74541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70489" y="1215736"/>
            <a:ext cx="7992908" cy="3296516"/>
          </a:xfrm>
          <a:prstGeom prst="rect">
            <a:avLst/>
          </a:pr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795589" y="327506"/>
            <a:ext cx="5831465" cy="43006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baseline="0">
                <a:solidFill>
                  <a:srgbClr val="0082C0"/>
                </a:solidFill>
                <a:latin typeface="Gill Sans Std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smtClean="0"/>
              <a:t>Type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73196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66766" y="1164433"/>
            <a:ext cx="2774561" cy="3364706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70488" y="1164433"/>
            <a:ext cx="5032871" cy="3364706"/>
          </a:xfrm>
          <a:prstGeom prst="rect">
            <a:avLst/>
          </a:prstGeom>
        </p:spPr>
        <p:txBody>
          <a:bodyPr/>
          <a:lstStyle>
            <a:lvl1pPr marL="385763" indent="-385763">
              <a:buFontTx/>
              <a:buBlip>
                <a:blip r:embed="rId2"/>
              </a:buBlip>
              <a:defRPr>
                <a:latin typeface="Gill Sans Std" pitchFamily="34" charset="0"/>
              </a:defRPr>
            </a:lvl1pPr>
            <a:lvl2pPr marL="557213" indent="-214313">
              <a:buFontTx/>
              <a:buBlip>
                <a:blip r:embed="rId2"/>
              </a:buBlip>
              <a:defRPr>
                <a:latin typeface="Gill Sans Std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>
                <a:latin typeface="Gill Sans Std" pitchFamily="34" charset="0"/>
              </a:defRPr>
            </a:lvl3pPr>
            <a:lvl4pPr>
              <a:defRPr>
                <a:latin typeface="Gill Sans Std" pitchFamily="34" charset="0"/>
              </a:defRPr>
            </a:lvl4pPr>
            <a:lvl5pPr>
              <a:defRPr>
                <a:latin typeface="Gill Sans Std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795589" y="327506"/>
            <a:ext cx="5745738" cy="43006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baseline="0">
                <a:solidFill>
                  <a:srgbClr val="0082C0"/>
                </a:solidFill>
                <a:latin typeface="Gill Sans Std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smtClean="0"/>
              <a:t>Type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819890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W_Divider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82539" y="2711816"/>
            <a:ext cx="2271304" cy="137151"/>
          </a:xfrm>
          <a:prstGeom prst="rect">
            <a:avLst/>
          </a:prstGeom>
        </p:spPr>
      </p:pic>
      <p:pic>
        <p:nvPicPr>
          <p:cNvPr id="17" name="Picture 16" descr="IGW_Divider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67134" y="2711816"/>
            <a:ext cx="2276760" cy="137151"/>
          </a:xfrm>
          <a:prstGeom prst="rect">
            <a:avLst/>
          </a:prstGeom>
        </p:spPr>
      </p:pic>
      <p:pic>
        <p:nvPicPr>
          <p:cNvPr id="18" name="Picture 17" descr="IGW_Divider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82537" y="4117661"/>
            <a:ext cx="2271306" cy="137151"/>
          </a:xfrm>
          <a:prstGeom prst="rect">
            <a:avLst/>
          </a:prstGeom>
        </p:spPr>
      </p:pic>
      <p:pic>
        <p:nvPicPr>
          <p:cNvPr id="19" name="Picture 18" descr="IGW_Divider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67134" y="4117661"/>
            <a:ext cx="2276761" cy="13715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82540" y="1594181"/>
            <a:ext cx="2167200" cy="1175147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FontTx/>
              <a:buNone/>
              <a:defRPr sz="1800">
                <a:solidFill>
                  <a:srgbClr val="51626F"/>
                </a:solidFill>
                <a:latin typeface="Gill Sans Std" pitchFamily="34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52464" y="1594181"/>
            <a:ext cx="1530350" cy="1175147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35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267135" y="1594181"/>
            <a:ext cx="2167200" cy="1175147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FontTx/>
              <a:buNone/>
              <a:defRPr sz="1800">
                <a:solidFill>
                  <a:srgbClr val="51626F"/>
                </a:solidFill>
                <a:latin typeface="Gill Sans Std" pitchFamily="34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37058" y="1594181"/>
            <a:ext cx="1530350" cy="1175147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35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182540" y="3004911"/>
            <a:ext cx="2167200" cy="1175147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FontTx/>
              <a:buNone/>
              <a:defRPr sz="1800">
                <a:solidFill>
                  <a:srgbClr val="51626F"/>
                </a:solidFill>
                <a:latin typeface="Gill Sans Std" pitchFamily="34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2464" y="3004911"/>
            <a:ext cx="1530350" cy="1175147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35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267135" y="3004911"/>
            <a:ext cx="2167200" cy="1175147"/>
          </a:xfrm>
          <a:prstGeom prst="rect">
            <a:avLst/>
          </a:prstGeom>
        </p:spPr>
        <p:txBody>
          <a:bodyPr vert="horz" tIns="0" bIns="0"/>
          <a:lstStyle>
            <a:lvl1pPr marL="0" indent="0">
              <a:buFontTx/>
              <a:buNone/>
              <a:defRPr sz="1800">
                <a:solidFill>
                  <a:srgbClr val="51626F"/>
                </a:solidFill>
                <a:latin typeface="Gill Sans Std" pitchFamily="34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737058" y="3004911"/>
            <a:ext cx="1530350" cy="1175147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vert="horz"/>
          <a:lstStyle>
            <a:lvl1pPr marL="0" indent="0">
              <a:buNone/>
              <a:defRPr sz="135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795589" y="327506"/>
            <a:ext cx="5748306" cy="43006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baseline="0">
                <a:solidFill>
                  <a:srgbClr val="0082C0"/>
                </a:solidFill>
                <a:latin typeface="Gill Sans Std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smtClean="0"/>
              <a:t>Type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69988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 userDrawn="1"/>
        </p:nvSpPr>
        <p:spPr>
          <a:xfrm>
            <a:off x="576557" y="1130012"/>
            <a:ext cx="8016794" cy="1449531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88001" y="1377001"/>
            <a:ext cx="5621946" cy="97593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100" b="1" i="0" cap="all">
                <a:solidFill>
                  <a:schemeClr val="bg1"/>
                </a:solidFill>
                <a:latin typeface="Gill Sans Std" pitchFamily="34" charset="0"/>
                <a:cs typeface="Verdana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76557" y="2579544"/>
            <a:ext cx="8003736" cy="1784639"/>
          </a:xfrm>
          <a:prstGeom prst="rect">
            <a:avLst/>
          </a:prstGeom>
        </p:spPr>
        <p:txBody>
          <a:bodyPr lIns="0" tIns="0" rIns="0" bIns="0" numCol="2"/>
          <a:lstStyle>
            <a:lvl1pPr marL="342900" indent="-342900">
              <a:buFontTx/>
              <a:buBlip>
                <a:blip r:embed="rId2"/>
              </a:buBlip>
              <a:defRPr sz="2100">
                <a:solidFill>
                  <a:srgbClr val="51626F"/>
                </a:solidFill>
                <a:latin typeface="Gill Sans Std" pitchFamily="34" charset="0"/>
                <a:cs typeface="Verdana"/>
              </a:defRPr>
            </a:lvl1pPr>
            <a:lvl2pPr marL="600075" indent="-257175">
              <a:buFontTx/>
              <a:buBlip>
                <a:blip r:embed="rId2"/>
              </a:buBlip>
              <a:defRPr sz="1800" b="0" i="0">
                <a:solidFill>
                  <a:srgbClr val="51626F"/>
                </a:solidFill>
                <a:latin typeface="Verdana"/>
                <a:cs typeface="Verdana"/>
              </a:defRPr>
            </a:lvl2pPr>
            <a:lvl3pPr marL="942975" indent="-257175">
              <a:buFontTx/>
              <a:buBlip>
                <a:blip r:embed="rId2"/>
              </a:buBlip>
              <a:defRPr sz="1500" b="0" i="0">
                <a:solidFill>
                  <a:srgbClr val="51626F"/>
                </a:solidFill>
                <a:latin typeface="Verdana"/>
                <a:cs typeface="Verdana"/>
              </a:defRPr>
            </a:lvl3pPr>
            <a:lvl4pPr marL="1028700" indent="0">
              <a:buNone/>
              <a:defRPr sz="1350" b="0" i="0">
                <a:solidFill>
                  <a:srgbClr val="51626F"/>
                </a:solidFill>
                <a:latin typeface="Verdana"/>
                <a:cs typeface="Verdana"/>
              </a:defRPr>
            </a:lvl4pPr>
            <a:lvl5pPr marL="1371600" indent="0">
              <a:buNone/>
              <a:defRPr sz="1350" b="0" i="0">
                <a:solidFill>
                  <a:srgbClr val="51626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7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599" y="1650829"/>
            <a:ext cx="7324431" cy="1986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189" indent="0"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 marL="914378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3pPr>
            <a:lvl4pPr marL="1371566" indent="0">
              <a:buNone/>
              <a:defRPr sz="1800" b="0" i="0">
                <a:solidFill>
                  <a:schemeClr val="bg1"/>
                </a:solidFill>
                <a:latin typeface="Verdana"/>
                <a:cs typeface="Verdana"/>
              </a:defRPr>
            </a:lvl4pPr>
            <a:lvl5pPr marL="1828754" indent="0">
              <a:buNone/>
              <a:defRPr sz="1800" b="0" i="0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598" y="1283300"/>
            <a:ext cx="7618748" cy="27056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6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82613" y="1169988"/>
            <a:ext cx="7997825" cy="352107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282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306" y="4777383"/>
            <a:ext cx="1871110" cy="1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1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</p:sldLayoutIdLst>
  <p:timing>
    <p:tnLst>
      <p:par>
        <p:cTn id="1" dur="indefinite" restart="never" nodeType="tmRoot"/>
      </p:par>
    </p:tnLst>
  </p:timing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26" Type="http://schemas.openxmlformats.org/officeDocument/2006/relationships/image" Target="../media/image66.jpg"/><Relationship Id="rId3" Type="http://schemas.openxmlformats.org/officeDocument/2006/relationships/image" Target="../media/image43.jpg"/><Relationship Id="rId21" Type="http://schemas.openxmlformats.org/officeDocument/2006/relationships/image" Target="../media/image61.jpg"/><Relationship Id="rId34" Type="http://schemas.openxmlformats.org/officeDocument/2006/relationships/image" Target="../media/image74.jp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17" Type="http://schemas.openxmlformats.org/officeDocument/2006/relationships/image" Target="../media/image57.jpg"/><Relationship Id="rId25" Type="http://schemas.openxmlformats.org/officeDocument/2006/relationships/image" Target="../media/image65.jpg"/><Relationship Id="rId33" Type="http://schemas.openxmlformats.org/officeDocument/2006/relationships/image" Target="../media/image73.jpg"/><Relationship Id="rId2" Type="http://schemas.openxmlformats.org/officeDocument/2006/relationships/image" Target="../media/image42.jpg"/><Relationship Id="rId16" Type="http://schemas.openxmlformats.org/officeDocument/2006/relationships/image" Target="../media/image56.jpg"/><Relationship Id="rId20" Type="http://schemas.openxmlformats.org/officeDocument/2006/relationships/image" Target="../media/image60.jpg"/><Relationship Id="rId29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24" Type="http://schemas.openxmlformats.org/officeDocument/2006/relationships/image" Target="../media/image64.jpg"/><Relationship Id="rId32" Type="http://schemas.openxmlformats.org/officeDocument/2006/relationships/image" Target="../media/image72.jpg"/><Relationship Id="rId37" Type="http://schemas.openxmlformats.org/officeDocument/2006/relationships/image" Target="../media/image77.png"/><Relationship Id="rId5" Type="http://schemas.openxmlformats.org/officeDocument/2006/relationships/image" Target="../media/image45.jpg"/><Relationship Id="rId15" Type="http://schemas.openxmlformats.org/officeDocument/2006/relationships/image" Target="../media/image55.jpg"/><Relationship Id="rId23" Type="http://schemas.openxmlformats.org/officeDocument/2006/relationships/image" Target="../media/image63.jpg"/><Relationship Id="rId28" Type="http://schemas.openxmlformats.org/officeDocument/2006/relationships/image" Target="../media/image68.jpg"/><Relationship Id="rId36" Type="http://schemas.openxmlformats.org/officeDocument/2006/relationships/image" Target="../media/image76.jpg"/><Relationship Id="rId10" Type="http://schemas.openxmlformats.org/officeDocument/2006/relationships/image" Target="../media/image50.jpg"/><Relationship Id="rId19" Type="http://schemas.openxmlformats.org/officeDocument/2006/relationships/image" Target="../media/image59.jpg"/><Relationship Id="rId31" Type="http://schemas.openxmlformats.org/officeDocument/2006/relationships/image" Target="../media/image71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4.jpg"/><Relationship Id="rId22" Type="http://schemas.openxmlformats.org/officeDocument/2006/relationships/image" Target="../media/image62.jpg"/><Relationship Id="rId27" Type="http://schemas.openxmlformats.org/officeDocument/2006/relationships/image" Target="../media/image67.jpg"/><Relationship Id="rId30" Type="http://schemas.openxmlformats.org/officeDocument/2006/relationships/image" Target="../media/image70.jpg"/><Relationship Id="rId35" Type="http://schemas.openxmlformats.org/officeDocument/2006/relationships/image" Target="../media/image7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17" Type="http://schemas.openxmlformats.org/officeDocument/2006/relationships/image" Target="../media/image24.png"/><Relationship Id="rId2" Type="http://schemas.openxmlformats.org/officeDocument/2006/relationships/image" Target="../media/image16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3.wdp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8001" y="1802633"/>
            <a:ext cx="6992102" cy="396662"/>
          </a:xfrm>
        </p:spPr>
        <p:txBody>
          <a:bodyPr/>
          <a:lstStyle/>
          <a:p>
            <a:r>
              <a:rPr lang="en-US" sz="3200" dirty="0" smtClean="0"/>
              <a:t>POWER MEETS PRECISION</a:t>
            </a:r>
            <a:endParaRPr lang="en-US" sz="3200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188001" y="2199295"/>
            <a:ext cx="5621946" cy="242560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1600" dirty="0" smtClean="0"/>
              <a:t>A PRESENTATION TO [INSERT CLIENT]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959401" y="2195566"/>
            <a:ext cx="6992102" cy="396662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3200" dirty="0" smtClean="0"/>
              <a:t>POWER MEETS PRECISION</a:t>
            </a:r>
            <a:endParaRPr lang="en-US" sz="32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59401" y="2834788"/>
            <a:ext cx="5621946" cy="242560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1600" dirty="0" smtClean="0"/>
              <a:t>Presentation for visiting schools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100" dirty="0" smtClean="0"/>
              <a:t>Update 06/2016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175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28098" y="1564093"/>
            <a:ext cx="3002044" cy="38077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cap="all" dirty="0" smtClean="0">
                <a:solidFill>
                  <a:srgbClr val="E70033"/>
                </a:solidFill>
                <a:latin typeface="Verdana"/>
                <a:cs typeface="Verdana"/>
              </a:rPr>
              <a:t>Transport</a:t>
            </a:r>
            <a:endParaRPr lang="en-US" sz="1800" b="1" cap="all" dirty="0">
              <a:solidFill>
                <a:srgbClr val="E70033"/>
              </a:solidFill>
              <a:latin typeface="Verdana"/>
              <a:cs typeface="Verdana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24151" y="1564093"/>
            <a:ext cx="3002044" cy="38077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cap="all" dirty="0" smtClean="0">
                <a:solidFill>
                  <a:srgbClr val="F4AA00"/>
                </a:solidFill>
                <a:latin typeface="Verdana"/>
                <a:cs typeface="Verdana"/>
              </a:rPr>
              <a:t>Energy</a:t>
            </a:r>
            <a:endParaRPr lang="en-US" sz="1800" b="1" cap="all" dirty="0">
              <a:solidFill>
                <a:srgbClr val="F4AA00"/>
              </a:solidFill>
              <a:latin typeface="Verdana"/>
              <a:cs typeface="Verdan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35772" y="1564093"/>
            <a:ext cx="3002044" cy="38077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cap="all" dirty="0" smtClean="0">
                <a:solidFill>
                  <a:srgbClr val="834CB1"/>
                </a:solidFill>
                <a:latin typeface="Verdana"/>
                <a:cs typeface="Verdana"/>
              </a:rPr>
              <a:t>INDUSTRY</a:t>
            </a:r>
            <a:endParaRPr lang="en-US" sz="1800" b="1" cap="all" dirty="0">
              <a:solidFill>
                <a:srgbClr val="834CB1"/>
              </a:solidFill>
              <a:latin typeface="Verdana"/>
              <a:cs typeface="Verdan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825" y="1874786"/>
            <a:ext cx="2314134" cy="2296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6" y="1874786"/>
            <a:ext cx="2314134" cy="2296148"/>
          </a:xfrm>
          <a:prstGeom prst="rect">
            <a:avLst/>
          </a:prstGeom>
        </p:spPr>
      </p:pic>
      <p:pic>
        <p:nvPicPr>
          <p:cNvPr id="12" name="Picture 11" descr="Train lower r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34" y="1870459"/>
            <a:ext cx="2297060" cy="229706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SEGMENTATION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958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134" y="1051595"/>
            <a:ext cx="2283627" cy="3551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912" y="1051595"/>
            <a:ext cx="2283627" cy="35512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94" y="1057687"/>
            <a:ext cx="2284088" cy="353975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MAIN APPLICATIONS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301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BE" dirty="0" smtClean="0"/>
              <a:t>KEY FIGURES</a:t>
            </a:r>
            <a:endParaRPr lang="nl-BE" dirty="0"/>
          </a:p>
        </p:txBody>
      </p:sp>
      <p:sp>
        <p:nvSpPr>
          <p:cNvPr id="16" name="TextBox 15"/>
          <p:cNvSpPr txBox="1"/>
          <p:nvPr/>
        </p:nvSpPr>
        <p:spPr>
          <a:xfrm>
            <a:off x="761796" y="1153290"/>
            <a:ext cx="3694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b="1" u="sng" dirty="0" smtClean="0">
                <a:solidFill>
                  <a:srgbClr val="7C939C"/>
                </a:solidFill>
              </a:rPr>
              <a:t>SALES EVOLUTION</a:t>
            </a:r>
            <a:endParaRPr lang="nl-BE" sz="1100" b="1" u="sng" dirty="0">
              <a:solidFill>
                <a:srgbClr val="7C939C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28586152"/>
              </p:ext>
            </p:extLst>
          </p:nvPr>
        </p:nvGraphicFramePr>
        <p:xfrm>
          <a:off x="4787756" y="2837259"/>
          <a:ext cx="4029742" cy="1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649730344"/>
              </p:ext>
            </p:extLst>
          </p:nvPr>
        </p:nvGraphicFramePr>
        <p:xfrm>
          <a:off x="4787756" y="1131750"/>
          <a:ext cx="4029742" cy="1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387891698"/>
              </p:ext>
            </p:extLst>
          </p:nvPr>
        </p:nvGraphicFramePr>
        <p:xfrm>
          <a:off x="570586" y="1414900"/>
          <a:ext cx="4001414" cy="318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429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98" y="2005463"/>
            <a:ext cx="1944320" cy="1697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19" y="2001839"/>
            <a:ext cx="1944320" cy="1697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513" y="2001621"/>
            <a:ext cx="1944320" cy="17024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COMMITMENT TO QUALITY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80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000" y="1692000"/>
            <a:ext cx="988029" cy="518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000" y="1692412"/>
            <a:ext cx="996695" cy="523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000" y="1692000"/>
            <a:ext cx="983517" cy="516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" y="2304950"/>
            <a:ext cx="996696" cy="523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000" y="2304000"/>
            <a:ext cx="983407" cy="518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000" y="2304000"/>
            <a:ext cx="988029" cy="521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2304000"/>
            <a:ext cx="992561" cy="521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000" y="2304000"/>
            <a:ext cx="996696" cy="523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" y="2916000"/>
            <a:ext cx="996696" cy="525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000" y="2916000"/>
            <a:ext cx="996696" cy="5188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2914890"/>
            <a:ext cx="996696" cy="5257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000" y="2914890"/>
            <a:ext cx="978914" cy="51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1692000"/>
            <a:ext cx="992144" cy="523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" y="1080000"/>
            <a:ext cx="996696" cy="5188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000" y="1080000"/>
            <a:ext cx="996696" cy="5257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1080000"/>
            <a:ext cx="996696" cy="5212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000" y="2916000"/>
            <a:ext cx="988029" cy="5212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000" y="1080000"/>
            <a:ext cx="996696" cy="5233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000" y="1080000"/>
            <a:ext cx="996696" cy="5233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" y="1692000"/>
            <a:ext cx="992144" cy="523379"/>
          </a:xfrm>
          <a:prstGeom prst="rect">
            <a:avLst/>
          </a:prstGeom>
        </p:spPr>
      </p:pic>
      <p:sp>
        <p:nvSpPr>
          <p:cNvPr id="2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SOME REFERENCES</a:t>
            </a:r>
            <a:endParaRPr lang="nl-BE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000" y="1692000"/>
            <a:ext cx="988028" cy="518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000" y="2304000"/>
            <a:ext cx="996696" cy="5257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" y="3528000"/>
            <a:ext cx="988029" cy="5212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000" y="1080000"/>
            <a:ext cx="996696" cy="5257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000" y="3528000"/>
            <a:ext cx="996696" cy="5233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000" y="3528000"/>
            <a:ext cx="996695" cy="5233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3528000"/>
            <a:ext cx="996696" cy="5257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000" y="3528000"/>
            <a:ext cx="983405" cy="516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000" y="3528000"/>
            <a:ext cx="992561" cy="5212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" y="4140000"/>
            <a:ext cx="996696" cy="5257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000" y="4140000"/>
            <a:ext cx="992144" cy="5233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000" y="4140000"/>
            <a:ext cx="996696" cy="5233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4140000"/>
            <a:ext cx="983407" cy="5119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000" y="4140000"/>
            <a:ext cx="992561" cy="5190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000" y="4140000"/>
            <a:ext cx="988029" cy="521208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268000" y="2916000"/>
            <a:ext cx="997200" cy="525600"/>
            <a:chOff x="3146795" y="271465"/>
            <a:chExt cx="997200" cy="525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6795" y="345544"/>
              <a:ext cx="997200" cy="37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146795" y="271465"/>
              <a:ext cx="997200" cy="525600"/>
            </a:xfrm>
            <a:prstGeom prst="rect">
              <a:avLst/>
            </a:prstGeom>
            <a:noFill/>
            <a:ln w="3175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8480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AT A GLANCE</a:t>
            </a:r>
            <a:endParaRPr lang="nl-B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742" y="1023006"/>
            <a:ext cx="6436517" cy="37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3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SzPct val="100000"/>
            </a:pPr>
            <a:endParaRPr lang="nl-BE" dirty="0" smtClean="0"/>
          </a:p>
          <a:p>
            <a:pPr>
              <a:buSzPct val="100000"/>
            </a:pPr>
            <a:r>
              <a:rPr lang="nl-BE" dirty="0" smtClean="0"/>
              <a:t>Be part of </a:t>
            </a:r>
            <a:r>
              <a:rPr lang="nl-BE" dirty="0" err="1" smtClean="0"/>
              <a:t>an</a:t>
            </a:r>
            <a:r>
              <a:rPr lang="nl-BE" dirty="0" smtClean="0"/>
              <a:t> </a:t>
            </a:r>
            <a:r>
              <a:rPr lang="nl-BE" b="1" dirty="0" smtClean="0"/>
              <a:t>expert</a:t>
            </a:r>
            <a:r>
              <a:rPr lang="nl-BE" dirty="0" smtClean="0"/>
              <a:t> team</a:t>
            </a:r>
            <a:endParaRPr lang="en-GB" dirty="0"/>
          </a:p>
          <a:p>
            <a:pPr>
              <a:buSzPct val="100000"/>
            </a:pPr>
            <a:r>
              <a:rPr lang="en-US" dirty="0"/>
              <a:t>With highly </a:t>
            </a:r>
            <a:r>
              <a:rPr lang="en-US" b="1" dirty="0"/>
              <a:t>trained</a:t>
            </a:r>
            <a:r>
              <a:rPr lang="en-US" dirty="0"/>
              <a:t> employees</a:t>
            </a:r>
          </a:p>
          <a:p>
            <a:pPr>
              <a:buSzPct val="100000"/>
            </a:pPr>
            <a:r>
              <a:rPr lang="nl-BE" dirty="0"/>
              <a:t>Using the </a:t>
            </a:r>
            <a:r>
              <a:rPr lang="nl-BE" b="1" dirty="0"/>
              <a:t>state-of-the-art </a:t>
            </a:r>
            <a:r>
              <a:rPr lang="nl-BE" dirty="0"/>
              <a:t>manufacturing </a:t>
            </a:r>
            <a:r>
              <a:rPr lang="nl-BE" dirty="0" err="1"/>
              <a:t>techniques</a:t>
            </a:r>
            <a:endParaRPr lang="en-GB" dirty="0"/>
          </a:p>
          <a:p>
            <a:pPr>
              <a:buSzPct val="100000"/>
            </a:pPr>
            <a:r>
              <a:rPr lang="en-US" dirty="0"/>
              <a:t>In a </a:t>
            </a:r>
            <a:r>
              <a:rPr lang="en-US" b="1" dirty="0"/>
              <a:t>global</a:t>
            </a:r>
            <a:r>
              <a:rPr lang="en-US" dirty="0"/>
              <a:t>, </a:t>
            </a:r>
            <a:r>
              <a:rPr lang="en-US" b="1" dirty="0"/>
              <a:t>open</a:t>
            </a:r>
            <a:r>
              <a:rPr lang="en-US" dirty="0"/>
              <a:t> and </a:t>
            </a:r>
            <a:r>
              <a:rPr lang="en-US" b="1" dirty="0"/>
              <a:t>self-learning</a:t>
            </a:r>
            <a:r>
              <a:rPr lang="en-US" dirty="0"/>
              <a:t> </a:t>
            </a:r>
            <a:r>
              <a:rPr lang="en-US" dirty="0" smtClean="0"/>
              <a:t>organization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BE" dirty="0" smtClean="0"/>
              <a:t>WORKING AT IGW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832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1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BE" dirty="0" smtClean="0"/>
          </a:p>
          <a:p>
            <a:r>
              <a:rPr lang="nl-BE" dirty="0" smtClean="0"/>
              <a:t>Long </a:t>
            </a:r>
            <a:r>
              <a:rPr lang="nl-BE" dirty="0" err="1" smtClean="0"/>
              <a:t>continuous</a:t>
            </a:r>
            <a:r>
              <a:rPr lang="nl-BE" dirty="0" smtClean="0"/>
              <a:t> cooperation </a:t>
            </a:r>
            <a:r>
              <a:rPr lang="nl-BE" dirty="0" err="1" smtClean="0"/>
              <a:t>with</a:t>
            </a:r>
            <a:r>
              <a:rPr lang="nl-BE" dirty="0" smtClean="0"/>
              <a:t> a lot of schools and </a:t>
            </a:r>
            <a:r>
              <a:rPr lang="nl-BE" dirty="0" err="1" smtClean="0"/>
              <a:t>universities</a:t>
            </a:r>
            <a:endParaRPr lang="nl-BE" dirty="0" smtClean="0"/>
          </a:p>
          <a:p>
            <a:r>
              <a:rPr lang="nl-BE" dirty="0" err="1" smtClean="0"/>
              <a:t>Growing</a:t>
            </a:r>
            <a:r>
              <a:rPr lang="nl-BE" dirty="0" smtClean="0"/>
              <a:t> </a:t>
            </a:r>
            <a:r>
              <a:rPr lang="nl-BE" dirty="0" err="1" smtClean="0"/>
              <a:t>organization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a </a:t>
            </a:r>
            <a:r>
              <a:rPr lang="nl-BE" dirty="0" err="1" smtClean="0"/>
              <a:t>great</a:t>
            </a:r>
            <a:r>
              <a:rPr lang="nl-BE" dirty="0" smtClean="0"/>
              <a:t> </a:t>
            </a:r>
            <a:r>
              <a:rPr lang="nl-BE" dirty="0" err="1" smtClean="0"/>
              <a:t>reputation</a:t>
            </a:r>
            <a:endParaRPr lang="nl-BE" dirty="0" smtClean="0"/>
          </a:p>
          <a:p>
            <a:r>
              <a:rPr lang="nl-BE" dirty="0" err="1" smtClean="0"/>
              <a:t>Grow</a:t>
            </a:r>
            <a:r>
              <a:rPr lang="nl-BE" dirty="0" smtClean="0"/>
              <a:t> </a:t>
            </a:r>
            <a:r>
              <a:rPr lang="nl-BE" dirty="0" err="1" smtClean="0"/>
              <a:t>your</a:t>
            </a:r>
            <a:r>
              <a:rPr lang="nl-BE" dirty="0" smtClean="0"/>
              <a:t> </a:t>
            </a:r>
            <a:r>
              <a:rPr lang="nl-BE" dirty="0" err="1" smtClean="0"/>
              <a:t>own</a:t>
            </a:r>
            <a:r>
              <a:rPr lang="nl-BE" dirty="0" smtClean="0"/>
              <a:t> skills and </a:t>
            </a:r>
            <a:r>
              <a:rPr lang="nl-BE" dirty="0" err="1" smtClean="0"/>
              <a:t>competencies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BE" dirty="0" smtClean="0"/>
              <a:t>WORKING AT IGW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265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1" indent="0" algn="ctr">
              <a:buNone/>
            </a:pPr>
            <a:endParaRPr lang="nl-BE" sz="2800" dirty="0" smtClean="0"/>
          </a:p>
          <a:p>
            <a:pPr marL="342900" lvl="1" indent="0" algn="ctr">
              <a:buNone/>
            </a:pPr>
            <a:endParaRPr lang="nl-BE" sz="2800" dirty="0"/>
          </a:p>
          <a:p>
            <a:pPr marL="342900" lvl="1" indent="0" algn="ctr">
              <a:buNone/>
            </a:pPr>
            <a:r>
              <a:rPr lang="nl-BE" sz="2800" dirty="0" smtClean="0"/>
              <a:t>hr.romania@IGWpower.com</a:t>
            </a:r>
          </a:p>
          <a:p>
            <a:pPr marL="342900" lvl="1" indent="0" algn="ctr">
              <a:buNone/>
            </a:pPr>
            <a:endParaRPr lang="nl-BE" sz="2800" dirty="0"/>
          </a:p>
          <a:p>
            <a:pPr marL="342900" lvl="1" indent="0" algn="ctr">
              <a:buNone/>
            </a:pPr>
            <a:r>
              <a:rPr lang="nl-BE" sz="2800" dirty="0" smtClean="0"/>
              <a:t>+40 374 100 243</a:t>
            </a:r>
            <a:endParaRPr lang="nl-BE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BE" dirty="0" smtClean="0"/>
              <a:t>CONTACT OUR HR DEPARTMENT!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963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>
          <a:xfrm>
            <a:off x="437977" y="1227600"/>
            <a:ext cx="8460000" cy="1566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299" y="1664299"/>
            <a:ext cx="7618748" cy="783626"/>
          </a:xfrm>
        </p:spPr>
        <p:txBody>
          <a:bodyPr/>
          <a:lstStyle/>
          <a:p>
            <a:pPr algn="ctr"/>
            <a:r>
              <a:rPr lang="en-US" dirty="0" smtClean="0"/>
              <a:t>Setting the standards </a:t>
            </a:r>
            <a:br>
              <a:rPr lang="en-US" dirty="0" smtClean="0"/>
            </a:br>
            <a:r>
              <a:rPr lang="en-US" dirty="0" smtClean="0"/>
              <a:t>for years to come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99902" y="2913031"/>
            <a:ext cx="8105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200" dirty="0">
                <a:solidFill>
                  <a:schemeClr val="bg1"/>
                </a:solidFill>
              </a:rPr>
              <a:t>www.IGWpower.com						</a:t>
            </a:r>
            <a:r>
              <a:rPr lang="nl-BE" sz="2200" dirty="0" smtClean="0">
                <a:solidFill>
                  <a:schemeClr val="bg1"/>
                </a:solidFill>
              </a:rPr>
              <a:t>info@IGWpower.com </a:t>
            </a:r>
            <a:endParaRPr lang="nl-BE" sz="2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037" y="3690495"/>
            <a:ext cx="12827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b="1" dirty="0">
                <a:solidFill>
                  <a:schemeClr val="bg1"/>
                </a:solidFill>
                <a:latin typeface="Gill Sans MT" panose="020B0502020104020203" pitchFamily="34" charset="0"/>
              </a:rPr>
              <a:t>IGW Belgium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IG Watteeuw International nv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Kampveldstraat 51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8020 Oostkamp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BELGIUM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T +32 50 82 69 07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61693" y="3690495"/>
            <a:ext cx="14340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b="1" dirty="0">
                <a:solidFill>
                  <a:schemeClr val="bg1"/>
                </a:solidFill>
                <a:latin typeface="Gill Sans MT" panose="020B0502020104020203" pitchFamily="34" charset="0"/>
              </a:rPr>
              <a:t>IGW </a:t>
            </a:r>
            <a:r>
              <a:rPr lang="nl-BE" sz="1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Czech</a:t>
            </a:r>
            <a:r>
              <a:rPr lang="nl-BE" sz="1000" b="1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nl-BE" sz="10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Republic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/>
            </a:r>
            <a:b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IG Watteeuw 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ČR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sro</a:t>
            </a:r>
            <a:endParaRPr lang="nl-BE" sz="1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Vídeňská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130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61900 Brno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CZECH REPUBLIC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T +420 547 139 511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02603" y="3690495"/>
            <a:ext cx="12827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b="1" dirty="0">
                <a:solidFill>
                  <a:schemeClr val="bg1"/>
                </a:solidFill>
                <a:latin typeface="Gill Sans MT" panose="020B0502020104020203" pitchFamily="34" charset="0"/>
              </a:rPr>
              <a:t>IGW Romania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IG Watteeuw 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Romania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srl</a:t>
            </a:r>
            <a:endParaRPr lang="nl-BE" sz="1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B-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dul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Chimiei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6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700291 Iasi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ROMANIA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T +40 374 100 235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11706" y="3690495"/>
            <a:ext cx="13591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b="1" dirty="0">
                <a:solidFill>
                  <a:schemeClr val="bg1"/>
                </a:solidFill>
                <a:latin typeface="Gill Sans MT" panose="020B0502020104020203" pitchFamily="34" charset="0"/>
              </a:rPr>
              <a:t>IGW China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IG Watteeuw 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(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Suzhou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) Co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Ltd</a:t>
            </a:r>
            <a:endParaRPr lang="nl-BE" sz="1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N°1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Fenghe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Road</a:t>
            </a:r>
          </a:p>
          <a:p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Fengting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Av.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Suzhou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215122, CHINA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T +86 512 6287 5601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9541" y="3690495"/>
            <a:ext cx="12827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b="1" dirty="0">
                <a:solidFill>
                  <a:schemeClr val="bg1"/>
                </a:solidFill>
                <a:latin typeface="Gill Sans MT" panose="020B0502020104020203" pitchFamily="34" charset="0"/>
              </a:rPr>
              <a:t>IGW USA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IG Watteeuw 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USA LLC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1000 Linden Ave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Zanesville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, Ohio </a:t>
            </a: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43701 - 3098, USA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T +1 740 588 1722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95693" y="3690495"/>
            <a:ext cx="13228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b="1" dirty="0">
                <a:solidFill>
                  <a:schemeClr val="bg1"/>
                </a:solidFill>
                <a:latin typeface="Gill Sans MT" panose="020B0502020104020203" pitchFamily="34" charset="0"/>
              </a:rPr>
              <a:t>IGW India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Involute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Technologies</a:t>
            </a:r>
          </a:p>
          <a:p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Pvt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. Ltd.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156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Alandi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Markal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Road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Taluka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Khed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, </a:t>
            </a:r>
            <a:r>
              <a:rPr lang="nl-BE" sz="1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Pune</a:t>
            </a:r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 412105, INDIA</a:t>
            </a:r>
          </a:p>
          <a:p>
            <a:endParaRPr lang="nl-BE" sz="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nl-BE" sz="1000" dirty="0">
                <a:solidFill>
                  <a:schemeClr val="bg1"/>
                </a:solidFill>
                <a:latin typeface="Gill Sans MT" panose="020B0502020104020203" pitchFamily="34" charset="0"/>
              </a:rPr>
              <a:t>T +91 982 255 9845</a:t>
            </a:r>
          </a:p>
        </p:txBody>
      </p:sp>
    </p:spTree>
    <p:extLst>
      <p:ext uri="{BB962C8B-B14F-4D97-AF65-F5344CB8AC3E}">
        <p14:creationId xmlns:p14="http://schemas.microsoft.com/office/powerpoint/2010/main" val="57162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BE" dirty="0" smtClean="0"/>
              <a:t>PART OF BMT GROUP</a:t>
            </a:r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634" y="1138067"/>
            <a:ext cx="5642730" cy="3385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0165" y="4943445"/>
            <a:ext cx="15829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700" dirty="0" smtClean="0"/>
              <a:t>Source: BMT </a:t>
            </a:r>
            <a:r>
              <a:rPr lang="nl-BE" sz="700" dirty="0" err="1" smtClean="0"/>
              <a:t>annual</a:t>
            </a:r>
            <a:r>
              <a:rPr lang="nl-BE" sz="700" dirty="0" smtClean="0"/>
              <a:t> report 2015</a:t>
            </a:r>
          </a:p>
        </p:txBody>
      </p:sp>
    </p:spTree>
    <p:extLst>
      <p:ext uri="{BB962C8B-B14F-4D97-AF65-F5344CB8AC3E}">
        <p14:creationId xmlns:p14="http://schemas.microsoft.com/office/powerpoint/2010/main" val="319948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29" y="1092092"/>
            <a:ext cx="7685942" cy="351257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MILESTONES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36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smtClean="0"/>
              <a:t>MISSION &amp; VISION</a:t>
            </a:r>
            <a:endParaRPr lang="nl-BE" dirty="0"/>
          </a:p>
        </p:txBody>
      </p:sp>
      <p:pic>
        <p:nvPicPr>
          <p:cNvPr id="4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38" y="1165421"/>
            <a:ext cx="8010525" cy="352252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OUR MISSION &amp; VISION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96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44" y="1245895"/>
            <a:ext cx="8008535" cy="3299143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GLOBAL PRESENCE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58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95" y="1331142"/>
            <a:ext cx="7916647" cy="320741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VALUE PROPOSITION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06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28098" y="1564093"/>
            <a:ext cx="3002044" cy="38077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cap="all" dirty="0">
                <a:solidFill>
                  <a:srgbClr val="0082C0"/>
                </a:solidFill>
                <a:latin typeface="Verdana"/>
                <a:cs typeface="Verdana"/>
              </a:rPr>
              <a:t>Gears</a:t>
            </a:r>
            <a:r>
              <a:rPr lang="en-US" sz="1800" b="1" cap="all" dirty="0" smtClean="0">
                <a:solidFill>
                  <a:srgbClr val="E70033"/>
                </a:solidFill>
                <a:latin typeface="Verdana"/>
                <a:cs typeface="Verdana"/>
              </a:rPr>
              <a:t>	</a:t>
            </a:r>
            <a:endParaRPr lang="en-US" sz="1800" b="1" cap="all" dirty="0">
              <a:solidFill>
                <a:srgbClr val="E70033"/>
              </a:solidFill>
              <a:latin typeface="Verdana"/>
              <a:cs typeface="Verdana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24151" y="1564093"/>
            <a:ext cx="3002044" cy="38077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cap="all" dirty="0">
                <a:solidFill>
                  <a:srgbClr val="0082C0"/>
                </a:solidFill>
                <a:latin typeface="Verdana"/>
                <a:cs typeface="Verdana"/>
              </a:rPr>
              <a:t>GEARBOXES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35772" y="1564093"/>
            <a:ext cx="3002044" cy="38077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cap="all" dirty="0">
                <a:solidFill>
                  <a:srgbClr val="0082C0"/>
                </a:solidFill>
                <a:latin typeface="Verdana"/>
                <a:cs typeface="Verdana"/>
              </a:rPr>
              <a:t>SERVICES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818" y="1874786"/>
            <a:ext cx="2296148" cy="2296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439" y="1874786"/>
            <a:ext cx="2296148" cy="22961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34" y="1870459"/>
            <a:ext cx="2297060" cy="229706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OUR PRODUCTS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43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BE" dirty="0" smtClean="0"/>
              <a:t>GEARS</a:t>
            </a:r>
            <a:endParaRPr lang="nl-BE" dirty="0"/>
          </a:p>
        </p:txBody>
      </p:sp>
      <p:sp>
        <p:nvSpPr>
          <p:cNvPr id="4" name="TextBox 3"/>
          <p:cNvSpPr txBox="1"/>
          <p:nvPr/>
        </p:nvSpPr>
        <p:spPr>
          <a:xfrm>
            <a:off x="608582" y="2340918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Spur Gears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1210" y="2340918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Helical Gears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582" y="4164127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Gear shafts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6816" y="2335018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Gear Ass’y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3137" y="2343888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Spiral Bevel gears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0933" y="2343888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Double Helical Gears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95" b="7073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86" y="1307912"/>
            <a:ext cx="1888087" cy="1257938"/>
          </a:xfrm>
          <a:prstGeom prst="rect">
            <a:avLst/>
          </a:prstGeom>
        </p:spPr>
      </p:pic>
      <p:pic>
        <p:nvPicPr>
          <p:cNvPr id="12" name="Picture 11" descr="C:\Users\kbo\Dropbox\Showpad\Products\Gear\Pictures\textile_KIT_MRG&amp;SGW_002.jpg"/>
          <p:cNvPicPr/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67" b="89869" l="7000" r="92875">
                        <a14:foregroundMark x1="12125" y1="54972" x2="12125" y2="54972"/>
                        <a14:foregroundMark x1="16875" y1="14071" x2="16875" y2="14071"/>
                        <a14:foregroundMark x1="17875" y1="12946" x2="17875" y2="12946"/>
                        <a14:foregroundMark x1="18500" y1="12383" x2="18500" y2="12383"/>
                        <a14:foregroundMark x1="60125" y1="55535" x2="60125" y2="55535"/>
                        <a14:foregroundMark x1="51750" y1="50844" x2="51750" y2="50844"/>
                        <a14:foregroundMark x1="70875" y1="46341" x2="70875" y2="46341"/>
                        <a14:foregroundMark x1="48750" y1="52908" x2="48750" y2="52908"/>
                        <a14:foregroundMark x1="48375" y1="53846" x2="48375" y2="53846"/>
                        <a14:foregroundMark x1="47750" y1="54221" x2="48625" y2="54221"/>
                        <a14:foregroundMark x1="88250" y1="55159" x2="88250" y2="55159"/>
                        <a14:foregroundMark x1="84500" y1="48780" x2="84500" y2="4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131" y="2662070"/>
            <a:ext cx="2293275" cy="153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kbo\Dropbox\Showpad\Products\Gear\Pictures\double helical 2.jpg"/>
          <p:cNvPicPr/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972" y="1363122"/>
            <a:ext cx="1290515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kbo\Dropbox\Showpad\Products\Gear\Pictures\rail_SBG_spiral bevel gear.jpg"/>
          <p:cNvPicPr/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5" b="88743" l="17375" r="78875">
                        <a14:foregroundMark x1="37375" y1="82739" x2="37375" y2="82739"/>
                        <a14:foregroundMark x1="33500" y1="80488" x2="33500" y2="80488"/>
                        <a14:foregroundMark x1="26875" y1="73358" x2="26875" y2="73358"/>
                        <a14:foregroundMark x1="24625" y1="69231" x2="24625" y2="69231"/>
                        <a14:foregroundMark x1="22625" y1="65103" x2="22625" y2="65103"/>
                        <a14:foregroundMark x1="22875" y1="66604" x2="22875" y2="66604"/>
                        <a14:foregroundMark x1="21875" y1="63790" x2="21875" y2="63790"/>
                        <a14:foregroundMark x1="21500" y1="62477" x2="21500" y2="62477"/>
                        <a14:foregroundMark x1="21125" y1="60413" x2="21125" y2="60413"/>
                        <a14:foregroundMark x1="20875" y1="59287" x2="20875" y2="59287"/>
                        <a14:foregroundMark x1="21000" y1="61914" x2="21000" y2="61914"/>
                        <a14:foregroundMark x1="40250" y1="61163" x2="40250" y2="61163"/>
                        <a14:foregroundMark x1="53375" y1="63227" x2="53375" y2="63227"/>
                        <a14:foregroundMark x1="52000" y1="63039" x2="52000" y2="63039"/>
                        <a14:foregroundMark x1="62875" y1="41276" x2="62875" y2="41276"/>
                        <a14:foregroundMark x1="62875" y1="43715" x2="62875" y2="43715"/>
                        <a14:foregroundMark x1="63000" y1="45779" x2="63000" y2="45779"/>
                        <a14:foregroundMark x1="63000" y1="47655" x2="63000" y2="47655"/>
                        <a14:foregroundMark x1="33875" y1="44465" x2="33875" y2="44465"/>
                        <a14:foregroundMark x1="70375" y1="73734" x2="70375" y2="73734"/>
                        <a14:foregroundMark x1="71625" y1="71857" x2="71625" y2="71857"/>
                        <a14:foregroundMark x1="72125" y1="70732" x2="72125" y2="70732"/>
                        <a14:foregroundMark x1="72750" y1="69794" x2="72750" y2="69794"/>
                        <a14:foregroundMark x1="73625" y1="68105" x2="73625" y2="68105"/>
                        <a14:foregroundMark x1="74000" y1="66604" x2="74000" y2="66604"/>
                        <a14:foregroundMark x1="74125" y1="65666" x2="74125" y2="65666"/>
                        <a14:foregroundMark x1="74750" y1="64916" x2="74750" y2="64916"/>
                        <a14:foregroundMark x1="74875" y1="64165" x2="74875" y2="64165"/>
                        <a14:foregroundMark x1="75250" y1="62852" x2="75250" y2="62852"/>
                        <a14:backgroundMark x1="47500" y1="41276" x2="47500" y2="41276"/>
                        <a14:backgroundMark x1="41750" y1="37711" x2="41750" y2="37711"/>
                        <a14:backgroundMark x1="57875" y1="37336" x2="57875" y2="37336"/>
                        <a14:backgroundMark x1="60125" y1="38086" x2="60125" y2="38086"/>
                        <a14:backgroundMark x1="46500" y1="30957" x2="46500" y2="30957"/>
                        <a14:backgroundMark x1="42125" y1="31895" x2="42125" y2="31895"/>
                        <a14:backgroundMark x1="44000" y1="30019" x2="44000" y2="3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0933" y="1107049"/>
            <a:ext cx="1829756" cy="12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kbo\Dropbox\Showpad\Products\Gear\Pictures\rail_loco_LGW_large gear_001.jpg"/>
          <p:cNvPicPr/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05" b="89869" l="10000" r="90000">
                        <a14:foregroundMark x1="46375" y1="61538" x2="46375" y2="61538"/>
                        <a14:foregroundMark x1="42375" y1="60788" x2="42375" y2="60788"/>
                        <a14:foregroundMark x1="38750" y1="59475" x2="38750" y2="59475"/>
                        <a14:foregroundMark x1="34875" y1="54972" x2="34875" y2="54972"/>
                        <a14:foregroundMark x1="62875" y1="54972" x2="62875" y2="54972"/>
                        <a14:foregroundMark x1="61375" y1="55722" x2="61375" y2="55722"/>
                        <a14:foregroundMark x1="60375" y1="56285" x2="60375" y2="56285"/>
                        <a14:foregroundMark x1="27000" y1="16323" x2="27000" y2="16323"/>
                        <a14:foregroundMark x1="35875" y1="12570" x2="35875" y2="12570"/>
                        <a14:foregroundMark x1="40875" y1="11069" x2="40875" y2="11069"/>
                        <a14:foregroundMark x1="43500" y1="10694" x2="43500" y2="10694"/>
                        <a14:foregroundMark x1="48125" y1="10882" x2="48125" y2="10882"/>
                        <a14:foregroundMark x1="51625" y1="11069" x2="51625" y2="11069"/>
                        <a14:foregroundMark x1="57250" y1="11069" x2="57250" y2="11069"/>
                        <a14:foregroundMark x1="60750" y1="10882" x2="60750" y2="10882"/>
                        <a14:foregroundMark x1="63500" y1="11632" x2="63500" y2="11632"/>
                        <a14:foregroundMark x1="65750" y1="12008" x2="65750" y2="12008"/>
                        <a14:foregroundMark x1="68000" y1="12195" x2="68000" y2="12195"/>
                        <a14:foregroundMark x1="23375" y1="17261" x2="23375" y2="17261"/>
                        <a14:foregroundMark x1="27625" y1="14447" x2="27625" y2="14447"/>
                        <a14:foregroundMark x1="30000" y1="13696" x2="30000" y2="13696"/>
                        <a14:foregroundMark x1="32625" y1="12570" x2="32625" y2="12570"/>
                        <a14:foregroundMark x1="32000" y1="13884" x2="32000" y2="13884"/>
                        <a14:foregroundMark x1="34000" y1="13133" x2="34000" y2="13133"/>
                        <a14:foregroundMark x1="37250" y1="11069" x2="37250" y2="11069"/>
                        <a14:foregroundMark x1="45375" y1="10131" x2="45375" y2="10131"/>
                        <a14:foregroundMark x1="52500" y1="10131" x2="52500" y2="10131"/>
                        <a14:foregroundMark x1="53250" y1="9756" x2="53250" y2="9756"/>
                        <a14:foregroundMark x1="55625" y1="9756" x2="55625" y2="9756"/>
                        <a14:foregroundMark x1="36375" y1="55347" x2="36375" y2="55347"/>
                        <a14:foregroundMark x1="38500" y1="56098" x2="38500" y2="56098"/>
                        <a14:foregroundMark x1="38000" y1="55910" x2="38000" y2="55910"/>
                        <a14:foregroundMark x1="37625" y1="55722" x2="37625" y2="55722"/>
                        <a14:foregroundMark x1="39625" y1="56660" x2="39625" y2="56660"/>
                        <a14:foregroundMark x1="40000" y1="57036" x2="40000" y2="57036"/>
                        <a14:foregroundMark x1="41125" y1="56660" x2="41125" y2="56660"/>
                        <a14:foregroundMark x1="42250" y1="57036" x2="42250" y2="57036"/>
                        <a14:foregroundMark x1="43875" y1="57411" x2="43875" y2="57411"/>
                        <a14:foregroundMark x1="43000" y1="57598" x2="43000" y2="57598"/>
                        <a14:foregroundMark x1="45375" y1="57411" x2="45375" y2="57411"/>
                        <a14:foregroundMark x1="47000" y1="57223" x2="47000" y2="57223"/>
                        <a14:foregroundMark x1="48125" y1="57223" x2="48125" y2="57223"/>
                        <a14:foregroundMark x1="49625" y1="57223" x2="49625" y2="57223"/>
                        <a14:foregroundMark x1="50750" y1="57223" x2="50750" y2="57223"/>
                        <a14:foregroundMark x1="52625" y1="57036" x2="52625" y2="57036"/>
                        <a14:foregroundMark x1="54000" y1="57036" x2="54000" y2="57036"/>
                        <a14:foregroundMark x1="56000" y1="56848" x2="56000" y2="56848"/>
                        <a14:foregroundMark x1="58000" y1="56660" x2="58000" y2="56660"/>
                        <a14:foregroundMark x1="58500" y1="56660" x2="58500" y2="56660"/>
                        <a14:foregroundMark x1="59375" y1="56473" x2="59375" y2="56473"/>
                        <a14:foregroundMark x1="55000" y1="57411" x2="55000" y2="57411"/>
                        <a14:foregroundMark x1="56875" y1="56848" x2="56875" y2="56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118" y="1395718"/>
            <a:ext cx="1547209" cy="94817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6935811" y="4168640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Gear &amp; Shaft Ass’y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52229" y="4164710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Gear Couplings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52000" y="4170883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Pinions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71453" y="4164127"/>
            <a:ext cx="144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Planetary Gear Sets</a:t>
            </a:r>
          </a:p>
        </p:txBody>
      </p:sp>
      <p:pic>
        <p:nvPicPr>
          <p:cNvPr id="24" name="Picture 23" descr="C:\Users\kbo\AppData\Local\Microsoft\Windows\Temporary Internet Files\Content.Outlook\K740Y48T\Watteeuw45.jpg"/>
          <p:cNvPicPr/>
          <p:nvPr/>
        </p:nvPicPr>
        <p:blipFill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88" b="89989" l="8160" r="89911">
                        <a14:foregroundMark x1="40356" y1="52503" x2="40356" y2="52503"/>
                        <a14:foregroundMark x1="42582" y1="52503" x2="42582" y2="52503"/>
                        <a14:foregroundMark x1="41691" y1="52948" x2="41691" y2="52948"/>
                        <a14:foregroundMark x1="43175" y1="52725" x2="43175" y2="52725"/>
                        <a14:foregroundMark x1="36424" y1="52948" x2="36424" y2="52948"/>
                        <a14:foregroundMark x1="37611" y1="52503" x2="37611" y2="52503"/>
                        <a14:foregroundMark x1="38947" y1="52503" x2="38947" y2="52503"/>
                        <a14:foregroundMark x1="16246" y1="53393" x2="16840" y2="53504"/>
                        <a14:foregroundMark x1="13501" y1="53615" x2="13947" y2="53615"/>
                        <a14:foregroundMark x1="21884" y1="53393" x2="21884" y2="53393"/>
                        <a14:foregroundMark x1="23145" y1="53059" x2="23145" y2="53059"/>
                        <a14:foregroundMark x1="25074" y1="53393" x2="25074" y2="53393"/>
                        <a14:foregroundMark x1="29970" y1="53393" x2="29970" y2="53393"/>
                        <a14:foregroundMark x1="30935" y1="53059" x2="30935" y2="53059"/>
                        <a14:foregroundMark x1="32641" y1="52948" x2="32641" y2="52948"/>
                        <a14:foregroundMark x1="34199" y1="52725" x2="34199" y2="52725"/>
                        <a14:foregroundMark x1="20846" y1="53281" x2="20846" y2="53281"/>
                        <a14:foregroundMark x1="22478" y1="53281" x2="22478" y2="53281"/>
                        <a14:foregroundMark x1="23813" y1="53170" x2="23813" y2="53170"/>
                        <a14:foregroundMark x1="15875" y1="53726" x2="15875" y2="53726"/>
                        <a14:foregroundMark x1="13205" y1="53726" x2="13205" y2="53726"/>
                        <a14:foregroundMark x1="31825" y1="52948" x2="31825" y2="52948"/>
                        <a14:foregroundMark x1="33457" y1="52836" x2="33457" y2="52836"/>
                        <a14:foregroundMark x1="29303" y1="52836" x2="29303" y2="52836"/>
                        <a14:foregroundMark x1="43620" y1="52503" x2="43620" y2="52503"/>
                        <a14:foregroundMark x1="41766" y1="52280" x2="41766" y2="52280"/>
                        <a14:foregroundMark x1="57493" y1="51947" x2="57493" y2="51947"/>
                        <a14:foregroundMark x1="59421" y1="51947" x2="59421" y2="51947"/>
                        <a14:foregroundMark x1="61795" y1="51502" x2="61795" y2="51502"/>
                        <a14:foregroundMark x1="63279" y1="51390" x2="63279" y2="51390"/>
                        <a14:foregroundMark x1="65579" y1="51279" x2="65579" y2="51279"/>
                        <a14:foregroundMark x1="67211" y1="51835" x2="67211" y2="51835"/>
                        <a14:foregroundMark x1="66617" y1="51724" x2="66617" y2="51724"/>
                        <a14:foregroundMark x1="69214" y1="51502" x2="69214" y2="51502"/>
                        <a14:foregroundMark x1="71142" y1="51835" x2="71142" y2="51835"/>
                        <a14:foregroundMark x1="78635" y1="51168" x2="78635" y2="51168"/>
                        <a14:foregroundMark x1="80861" y1="51057" x2="80861" y2="51057"/>
                        <a14:foregroundMark x1="80045" y1="51168" x2="80045" y2="51168"/>
                        <a14:foregroundMark x1="82789" y1="51168" x2="82789" y2="51168"/>
                        <a14:foregroundMark x1="81825" y1="51390" x2="81825" y2="51390"/>
                        <a14:foregroundMark x1="85237" y1="51057" x2="85237" y2="51057"/>
                        <a14:foregroundMark x1="46439" y1="13904" x2="46736" y2="13904"/>
                        <a14:foregroundMark x1="25668" y1="52614" x2="25668" y2="52614"/>
                        <a14:foregroundMark x1="28412" y1="52614" x2="28412" y2="52614"/>
                        <a14:foregroundMark x1="27300" y1="52614" x2="27300" y2="52614"/>
                        <a14:foregroundMark x1="88131" y1="50834" x2="88131" y2="50834"/>
                        <a14:foregroundMark x1="89021" y1="51057" x2="89021" y2="51057"/>
                        <a14:backgroundMark x1="74096" y1="25439" x2="74096" y2="25439"/>
                        <a14:backgroundMark x1="65111" y1="71754" x2="65111" y2="71754"/>
                        <a14:backgroundMark x1="47025" y1="12281" x2="47025" y2="12281"/>
                        <a14:backgroundMark x1="65811" y1="29649" x2="65811" y2="29649"/>
                        <a14:backgroundMark x1="73746" y1="77018" x2="73746" y2="77018"/>
                        <a14:backgroundMark x1="53442" y1="79825" x2="53442" y2="79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27800">
            <a:off x="6730309" y="2497809"/>
            <a:ext cx="1856433" cy="15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C:\Users\kbo\Dropbox\Showpad\Products\Gear\Pictures\rail_GCO(MGW&amp;SRG)0002.jpg"/>
          <p:cNvPicPr/>
          <p:nvPr/>
        </p:nvPicPr>
        <p:blipFill>
          <a:blip r:embed="rId13" cstate="print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414" y="2719173"/>
            <a:ext cx="2119630" cy="141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C:\Users\kbo\Dropbox\Showpad\Products\Gear\Pictures\compressor_centrifugal_STP_small hs pinion_008.jpg"/>
          <p:cNvPicPr/>
          <p:nvPr/>
        </p:nvPicPr>
        <p:blipFill>
          <a:blip r:embed="rId15" cstate="print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3250" y1="44841" x2="13250" y2="44841"/>
                        <a14:foregroundMark x1="17000" y1="44653" x2="17000" y2="44653"/>
                        <a14:foregroundMark x1="20250" y1="44090" x2="20250" y2="44090"/>
                        <a14:foregroundMark x1="22125" y1="43527" x2="22125" y2="43527"/>
                        <a14:foregroundMark x1="19375" y1="43902" x2="19375" y2="43902"/>
                        <a14:foregroundMark x1="18750" y1="43902" x2="18750" y2="4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34377">
            <a:off x="3746546" y="2723526"/>
            <a:ext cx="1555256" cy="124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04" b="89869" l="10000" r="99875">
                        <a14:foregroundMark x1="33750" y1="48030" x2="34125" y2="47842"/>
                        <a14:foregroundMark x1="36375" y1="47467" x2="36375" y2="47467"/>
                        <a14:foregroundMark x1="35875" y1="47467" x2="35875" y2="47467"/>
                        <a14:foregroundMark x1="63375" y1="48218" x2="63375" y2="48218"/>
                        <a14:foregroundMark x1="61875" y1="48218" x2="61875" y2="48218"/>
                        <a14:foregroundMark x1="60750" y1="48030" x2="60750" y2="48030"/>
                        <a14:foregroundMark x1="59875" y1="39962" x2="59875" y2="39962"/>
                        <a14:foregroundMark x1="60125" y1="36023" x2="60125" y2="36023"/>
                        <a14:foregroundMark x1="60000" y1="23452" x2="60000" y2="23452"/>
                        <a14:foregroundMark x1="37500" y1="24015" x2="37500" y2="24015"/>
                        <a14:foregroundMark x1="37250" y1="27017" x2="37250" y2="27017"/>
                        <a14:foregroundMark x1="37125" y1="29268" x2="37125" y2="29268"/>
                        <a14:foregroundMark x1="33000" y1="63039" x2="33250" y2="63415"/>
                        <a14:foregroundMark x1="32625" y1="67167" x2="32625" y2="67167"/>
                        <a14:foregroundMark x1="35125" y1="67730" x2="35125" y2="67730"/>
                        <a14:foregroundMark x1="37125" y1="68293" x2="37000" y2="68105"/>
                        <a14:foregroundMark x1="38875" y1="68668" x2="38875" y2="68668"/>
                        <a14:foregroundMark x1="41125" y1="68856" x2="41125" y2="68856"/>
                        <a14:foregroundMark x1="27500" y1="64916" x2="27500" y2="64916"/>
                        <a14:foregroundMark x1="27500" y1="53096" x2="27500" y2="53096"/>
                        <a14:foregroundMark x1="27375" y1="56848" x2="27375" y2="56848"/>
                        <a14:foregroundMark x1="27250" y1="61163" x2="27250" y2="61163"/>
                        <a14:foregroundMark x1="27375" y1="63790" x2="27375" y2="63790"/>
                        <a14:foregroundMark x1="26875" y1="63415" x2="26875" y2="63415"/>
                        <a14:foregroundMark x1="70000" y1="54034" x2="70000" y2="54034"/>
                        <a14:foregroundMark x1="69750" y1="51220" x2="69750" y2="51220"/>
                        <a14:foregroundMark x1="99875" y1="32833" x2="99875" y2="3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983" y="1069935"/>
            <a:ext cx="2356162" cy="1569793"/>
          </a:xfrm>
          <a:prstGeom prst="rect">
            <a:avLst/>
          </a:prstGeom>
        </p:spPr>
      </p:pic>
      <p:pic>
        <p:nvPicPr>
          <p:cNvPr id="30" name="Picture 29" descr="C:\Users\kbo\AppData\Local\Microsoft\Windows\Temporary Internet Files\Content.Outlook\K740Y48T\Groteas2.jpg"/>
          <p:cNvPicPr/>
          <p:nvPr/>
        </p:nvPicPr>
        <p:blipFill>
          <a:blip r:embed="rId19" cstate="print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9965" r="95503">
                        <a14:foregroundMark x1="48942" y1="48000" x2="48942" y2="48000"/>
                        <a14:foregroundMark x1="84921" y1="32235" x2="84921" y2="32235"/>
                        <a14:foregroundMark x1="88360" y1="28824" x2="88360" y2="28824"/>
                        <a14:foregroundMark x1="95503" y1="32941" x2="95503" y2="3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02098">
            <a:off x="384352" y="2316243"/>
            <a:ext cx="1989507" cy="182343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Isosceles Triangle 22"/>
          <p:cNvSpPr/>
          <p:nvPr/>
        </p:nvSpPr>
        <p:spPr>
          <a:xfrm>
            <a:off x="541742" y="4492035"/>
            <a:ext cx="8028000" cy="72000"/>
          </a:xfrm>
          <a:prstGeom prst="triangle">
            <a:avLst>
              <a:gd name="adj" fmla="val 100000"/>
            </a:avLst>
          </a:prstGeom>
          <a:solidFill>
            <a:srgbClr val="1D93D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TextBox 26"/>
          <p:cNvSpPr txBox="1"/>
          <p:nvPr/>
        </p:nvSpPr>
        <p:spPr>
          <a:xfrm>
            <a:off x="608582" y="4346992"/>
            <a:ext cx="922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" b="1" dirty="0" smtClean="0">
                <a:solidFill>
                  <a:srgbClr val="1D93D2"/>
                </a:solidFill>
                <a:sym typeface="Symbol" panose="05050102010706020507" pitchFamily="18" charset="2"/>
              </a:rPr>
              <a:t> 25</a:t>
            </a:r>
            <a:r>
              <a:rPr lang="nl-BE" sz="800" b="1" dirty="0" smtClean="0">
                <a:solidFill>
                  <a:srgbClr val="1D93D2"/>
                </a:solidFill>
              </a:rPr>
              <a:t>mm / 1”</a:t>
            </a:r>
            <a:endParaRPr lang="nl-BE" sz="800" b="1" dirty="0">
              <a:solidFill>
                <a:srgbClr val="1D93D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80817" y="4312591"/>
            <a:ext cx="10889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BE" sz="800" b="1" dirty="0" smtClean="0">
                <a:solidFill>
                  <a:srgbClr val="1D93D2"/>
                </a:solidFill>
                <a:sym typeface="Symbol" panose="05050102010706020507" pitchFamily="18" charset="2"/>
              </a:rPr>
              <a:t> </a:t>
            </a:r>
            <a:r>
              <a:rPr lang="nl-BE" sz="800" b="1" dirty="0" smtClean="0">
                <a:solidFill>
                  <a:srgbClr val="1D93D2"/>
                </a:solidFill>
              </a:rPr>
              <a:t>2.000mm / 80”</a:t>
            </a:r>
            <a:endParaRPr lang="nl-BE" sz="800" b="1" dirty="0">
              <a:solidFill>
                <a:srgbClr val="1D93D2"/>
              </a:solidFill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-1193754" y="2778507"/>
            <a:ext cx="3420000" cy="72000"/>
          </a:xfrm>
          <a:prstGeom prst="triangle">
            <a:avLst>
              <a:gd name="adj" fmla="val 100000"/>
            </a:avLst>
          </a:prstGeom>
          <a:solidFill>
            <a:srgbClr val="1D93D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-166024" y="1529394"/>
            <a:ext cx="10652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800" b="1" dirty="0" smtClean="0">
                <a:solidFill>
                  <a:srgbClr val="1D93D2"/>
                </a:solidFill>
                <a:sym typeface="Symbol" panose="05050102010706020507" pitchFamily="18" charset="2"/>
              </a:rPr>
              <a:t>L </a:t>
            </a:r>
            <a:r>
              <a:rPr lang="nl-BE" sz="800" b="1" dirty="0" smtClean="0">
                <a:solidFill>
                  <a:srgbClr val="1D93D2"/>
                </a:solidFill>
              </a:rPr>
              <a:t>2.500mm / 100”</a:t>
            </a:r>
            <a:endParaRPr lang="nl-BE" sz="800" b="1" dirty="0">
              <a:solidFill>
                <a:srgbClr val="1D93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6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795589" y="327506"/>
            <a:ext cx="5831465" cy="430065"/>
          </a:xfrm>
        </p:spPr>
        <p:txBody>
          <a:bodyPr/>
          <a:lstStyle/>
          <a:p>
            <a:r>
              <a:rPr lang="nl-BE" dirty="0" smtClean="0"/>
              <a:t>GEARBOXES</a:t>
            </a:r>
            <a:endParaRPr lang="nl-BE" dirty="0"/>
          </a:p>
        </p:txBody>
      </p:sp>
      <p:pic>
        <p:nvPicPr>
          <p:cNvPr id="4" name="Picture 3" descr="http://involutegear.com/ckfinder/userfiles/images/automotivel_products.jpg"/>
          <p:cNvPicPr/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55" l="67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158" y="1525269"/>
            <a:ext cx="860346" cy="7317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ttp://involutegear.com/ckfinder/userfiles/images/marine1_products.jpg"/>
          <p:cNvPicPr/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9" b="38788" l="62625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997" t="9574" r="3269" b="60933"/>
          <a:stretch/>
        </p:blipFill>
        <p:spPr bwMode="auto">
          <a:xfrm>
            <a:off x="1679812" y="1386996"/>
            <a:ext cx="1815390" cy="936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kbo\Dropbox\Showpad\Products\Gearbox\pictures\oil &amp; gas gearbox.jpg"/>
          <p:cNvPicPr/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6857" l="14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57" y="874934"/>
            <a:ext cx="2417482" cy="167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kbo\Dropbox\Showpad\Products\Gearbox\pictures\cableway gearbox.jpg"/>
          <p:cNvPicPr/>
          <p:nvPr/>
        </p:nvPicPr>
        <p:blipFill rotWithShape="1"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644" r="95890">
                        <a14:foregroundMark x1="79178" y1="60938" x2="79178" y2="60938"/>
                        <a14:foregroundMark x1="75342" y1="60156" x2="75342" y2="60156"/>
                        <a14:foregroundMark x1="82466" y1="60938" x2="82466" y2="60938"/>
                        <a14:foregroundMark x1="83014" y1="62500" x2="83014" y2="62500"/>
                        <a14:foregroundMark x1="83288" y1="59375" x2="83288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464" r="16246"/>
          <a:stretch/>
        </p:blipFill>
        <p:spPr bwMode="auto">
          <a:xfrm>
            <a:off x="6462444" y="2221339"/>
            <a:ext cx="2178121" cy="216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6" b="99349" l="2737" r="96981">
                        <a14:foregroundMark x1="26608" y1="18706" x2="26608" y2="18706"/>
                        <a14:foregroundMark x1="14983" y1="51652" x2="14983" y2="51652"/>
                        <a14:foregroundMark x1="14165" y1="54537" x2="14165" y2="54537"/>
                        <a14:foregroundMark x1="48251" y1="8190" x2="48251" y2="8190"/>
                        <a14:foregroundMark x1="58296" y1="4839" x2="58296" y2="4839"/>
                        <a14:foregroundMark x1="65124" y1="8376" x2="65124" y2="8376"/>
                        <a14:foregroundMark x1="78188" y1="10051" x2="78188" y2="10051"/>
                        <a14:foregroundMark x1="55982" y1="5910" x2="55982" y2="5910"/>
                        <a14:foregroundMark x1="55530" y1="6375" x2="55530" y2="6375"/>
                        <a14:foregroundMark x1="53414" y1="5305" x2="53414" y2="5305"/>
                        <a14:foregroundMark x1="53584" y1="4421" x2="53584" y2="4421"/>
                        <a14:foregroundMark x1="52483" y1="3025" x2="52483" y2="3025"/>
                        <a14:foregroundMark x1="52850" y1="4560" x2="52850" y2="4560"/>
                        <a14:foregroundMark x1="56462" y1="4095" x2="56462" y2="4095"/>
                        <a14:foregroundMark x1="56179" y1="4421" x2="56179" y2="4421"/>
                        <a14:foregroundMark x1="56095" y1="4095" x2="56095" y2="4095"/>
                        <a14:foregroundMark x1="68708" y1="4421" x2="68708" y2="4421"/>
                        <a14:foregroundMark x1="73138" y1="4560" x2="73138" y2="4560"/>
                        <a14:foregroundMark x1="80418" y1="11540" x2="80418" y2="11540"/>
                        <a14:foregroundMark x1="81236" y1="16240" x2="81236" y2="16240"/>
                        <a14:foregroundMark x1="70260" y1="4421" x2="70260" y2="4421"/>
                        <a14:foregroundMark x1="71106" y1="3955" x2="71106" y2="3955"/>
                        <a14:foregroundMark x1="75508" y1="7306" x2="75508" y2="7306"/>
                        <a14:foregroundMark x1="73871" y1="5770" x2="73871" y2="5770"/>
                        <a14:foregroundMark x1="72376" y1="5305" x2="72376" y2="5305"/>
                        <a14:foregroundMark x1="72489" y1="5165" x2="72489" y2="5165"/>
                        <a14:foregroundMark x1="72122" y1="3211" x2="72122" y2="3211"/>
                        <a14:foregroundMark x1="72207" y1="3025" x2="72207" y2="3025"/>
                        <a14:foregroundMark x1="71473" y1="2885" x2="71473" y2="2885"/>
                        <a14:foregroundMark x1="71191" y1="3025" x2="71191" y2="3025"/>
                        <a14:foregroundMark x1="77173" y1="8516" x2="77173" y2="8516"/>
                        <a14:foregroundMark x1="79656" y1="10935" x2="79656" y2="10935"/>
                        <a14:foregroundMark x1="79120" y1="10470" x2="79120" y2="10470"/>
                        <a14:foregroundMark x1="79120" y1="10656" x2="79120" y2="10656"/>
                        <a14:foregroundMark x1="76439" y1="7771" x2="76439" y2="7771"/>
                        <a14:foregroundMark x1="74774" y1="6375" x2="74774" y2="6375"/>
                        <a14:foregroundMark x1="74774" y1="6375" x2="74774" y2="6375"/>
                        <a14:foregroundMark x1="77737" y1="9121" x2="77737" y2="9121"/>
                        <a14:foregroundMark x1="77652" y1="9400" x2="77652" y2="9400"/>
                        <a14:foregroundMark x1="2737" y1="4700" x2="2737" y2="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187" y="2743471"/>
            <a:ext cx="2474189" cy="1500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23" b="96952" l="10694" r="93877">
                        <a14:foregroundMark x1="19018" y1="37384" x2="19018" y2="37384"/>
                        <a14:foregroundMark x1="28527" y1="43776" x2="28527" y2="43776"/>
                        <a14:foregroundMark x1="28330" y1="39204" x2="28330" y2="39204"/>
                        <a14:foregroundMark x1="31885" y1="29170" x2="31885" y2="29170"/>
                        <a14:foregroundMark x1="33183" y1="29001" x2="33183" y2="29001"/>
                        <a14:foregroundMark x1="38770" y1="31922" x2="38770" y2="31922"/>
                        <a14:foregroundMark x1="54345" y1="33277" x2="54345" y2="33277"/>
                        <a14:foregroundMark x1="57506" y1="27180" x2="57506" y2="27180"/>
                        <a14:foregroundMark x1="61033" y1="20195" x2="61033" y2="20195"/>
                        <a14:foregroundMark x1="62669" y1="26757" x2="62669" y2="26757"/>
                        <a14:foregroundMark x1="72178" y1="25826" x2="72178" y2="25826"/>
                        <a14:foregroundMark x1="76721" y1="25995" x2="76721" y2="25995"/>
                        <a14:foregroundMark x1="80982" y1="29170" x2="80982" y2="29170"/>
                        <a14:foregroundMark x1="74295" y1="25995" x2="74295" y2="25995"/>
                        <a14:foregroundMark x1="74012" y1="24471" x2="74012" y2="24471"/>
                        <a14:foregroundMark x1="64080" y1="38442" x2="64080" y2="38442"/>
                        <a14:foregroundMark x1="65406" y1="53937" x2="65406" y2="53937"/>
                        <a14:foregroundMark x1="67720" y1="26122" x2="67720" y2="26122"/>
                        <a14:foregroundMark x1="77737" y1="25826" x2="77737" y2="25826"/>
                        <a14:foregroundMark x1="80389" y1="27350" x2="80389" y2="27350"/>
                        <a14:foregroundMark x1="81687" y1="31626" x2="81687" y2="31626"/>
                        <a14:foregroundMark x1="82506" y1="32218" x2="82506" y2="32218"/>
                        <a14:foregroundMark x1="79063" y1="26122" x2="79063" y2="26122"/>
                        <a14:foregroundMark x1="78668" y1="25529" x2="78668" y2="25529"/>
                        <a14:foregroundMark x1="75000" y1="24767" x2="75000" y2="24767"/>
                        <a14:foregroundMark x1="69836" y1="25064" x2="69836" y2="25064"/>
                        <a14:foregroundMark x1="79684" y1="26418" x2="79684" y2="26418"/>
                        <a14:foregroundMark x1="48476" y1="8975" x2="48476" y2="8975"/>
                        <a14:foregroundMark x1="48787" y1="12024" x2="48787" y2="12024"/>
                        <a14:foregroundMark x1="49295" y1="10330" x2="49295" y2="10330"/>
                        <a14:foregroundMark x1="44131" y1="14141" x2="44131" y2="14141"/>
                        <a14:foregroundMark x1="53245" y1="14141" x2="53245" y2="14141"/>
                        <a14:foregroundMark x1="19328" y1="34801" x2="19328" y2="34801"/>
                        <a14:foregroundMark x1="24069" y1="41490" x2="24069" y2="41490"/>
                        <a14:foregroundMark x1="22545" y1="40432" x2="22545" y2="40432"/>
                        <a14:foregroundMark x1="67128" y1="24936" x2="67128" y2="24936"/>
                        <a14:foregroundMark x1="42297" y1="31922" x2="42297" y2="31922"/>
                        <a14:backgroundMark x1="61456" y1="14903" x2="61456" y2="14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04" y="2649593"/>
            <a:ext cx="2458899" cy="16388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9276" y="4336502"/>
            <a:ext cx="1841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2-stage Bevel Helical Gearbox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96184" y="4336502"/>
            <a:ext cx="1751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2-stage Helical Gearbox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1089" y="4336502"/>
            <a:ext cx="1751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Planetary Gearbox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93976" y="2428515"/>
            <a:ext cx="150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Helical Summation Gearbox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3358" l="4329" r="92424">
                        <a14:foregroundMark x1="15909" y1="39850" x2="15909" y2="39850"/>
                        <a14:foregroundMark x1="21861" y1="34461" x2="21861" y2="34461"/>
                        <a14:foregroundMark x1="27273" y1="30201" x2="27273" y2="30201"/>
                        <a14:foregroundMark x1="34199" y1="23684" x2="34199" y2="23684"/>
                        <a14:foregroundMark x1="31494" y1="25940" x2="31494" y2="25940"/>
                        <a14:foregroundMark x1="36472" y1="20551" x2="36472" y2="20551"/>
                        <a14:foregroundMark x1="41883" y1="17168" x2="41883" y2="17168"/>
                        <a14:foregroundMark x1="39827" y1="17544" x2="39827" y2="17544"/>
                        <a14:foregroundMark x1="44805" y1="14411" x2="44805" y2="14411"/>
                        <a14:foregroundMark x1="48810" y1="11404" x2="48810" y2="11404"/>
                        <a14:foregroundMark x1="46861" y1="12155" x2="46861" y2="12155"/>
                        <a14:foregroundMark x1="51515" y1="9023" x2="51515" y2="9023"/>
                        <a14:foregroundMark x1="54113" y1="7143" x2="54113" y2="7143"/>
                        <a14:foregroundMark x1="20238" y1="75188" x2="20238" y2="75188"/>
                        <a14:foregroundMark x1="26190" y1="88972" x2="26190" y2="88972"/>
                        <a14:foregroundMark x1="30844" y1="86341" x2="30844" y2="86341"/>
                        <a14:foregroundMark x1="8983" y1="82080" x2="8983" y2="82080"/>
                        <a14:foregroundMark x1="6277" y1="75940" x2="6277" y2="75940"/>
                        <a14:foregroundMark x1="6926" y1="71679" x2="6926" y2="71679"/>
                        <a14:foregroundMark x1="6602" y1="79449" x2="6602" y2="79449"/>
                        <a14:foregroundMark x1="7251" y1="67920" x2="7251" y2="67920"/>
                        <a14:foregroundMark x1="7251" y1="65539" x2="7251" y2="65539"/>
                        <a14:foregroundMark x1="56494" y1="4010" x2="56494" y2="4010"/>
                        <a14:foregroundMark x1="54113" y1="5138" x2="54113" y2="5138"/>
                        <a14:backgroundMark x1="4654" y1="44361" x2="4654" y2="44361"/>
                        <a14:backgroundMark x1="5628" y1="97494" x2="5628" y2="97494"/>
                        <a14:backgroundMark x1="98593" y1="96366" x2="98593" y2="96366"/>
                        <a14:backgroundMark x1="5952" y1="69424" x2="5952" y2="69424"/>
                        <a14:backgroundMark x1="79978" y1="89724" x2="79978" y2="89724"/>
                        <a14:backgroundMark x1="41450" y1="90602" x2="41450" y2="90602"/>
                        <a14:backgroundMark x1="64069" y1="84336" x2="64069" y2="84336"/>
                        <a14:backgroundMark x1="84632" y1="78195" x2="84632" y2="78195"/>
                        <a14:backgroundMark x1="81710" y1="75188" x2="81710" y2="75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422" y="1058237"/>
            <a:ext cx="1643866" cy="14178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39271" y="2418761"/>
            <a:ext cx="1793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Double Planetary Gearbox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125" y="2428515"/>
            <a:ext cx="1164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PTO Ass’y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79812" y="2439083"/>
            <a:ext cx="1793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00" dirty="0" smtClean="0">
                <a:latin typeface="Gill Sans Std" panose="020B0502020104020203" pitchFamily="34" charset="0"/>
              </a:rPr>
              <a:t>Helical / Bevel &amp; Spur Gearbox</a:t>
            </a:r>
          </a:p>
        </p:txBody>
      </p:sp>
    </p:spTree>
    <p:extLst>
      <p:ext uri="{BB962C8B-B14F-4D97-AF65-F5344CB8AC3E}">
        <p14:creationId xmlns:p14="http://schemas.microsoft.com/office/powerpoint/2010/main" val="12631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IGW PPT Internal usage Template 2">
  <a:themeElements>
    <a:clrScheme name="IGW Colours">
      <a:dk1>
        <a:srgbClr val="435359"/>
      </a:dk1>
      <a:lt1>
        <a:sysClr val="window" lastClr="FFFFFF"/>
      </a:lt1>
      <a:dk2>
        <a:srgbClr val="1A76B1"/>
      </a:dk2>
      <a:lt2>
        <a:srgbClr val="EFEEED"/>
      </a:lt2>
      <a:accent1>
        <a:srgbClr val="1C75B0"/>
      </a:accent1>
      <a:accent2>
        <a:srgbClr val="D43035"/>
      </a:accent2>
      <a:accent3>
        <a:srgbClr val="EA9922"/>
      </a:accent3>
      <a:accent4>
        <a:srgbClr val="60619A"/>
      </a:accent4>
      <a:accent5>
        <a:srgbClr val="FFFFFE"/>
      </a:accent5>
      <a:accent6>
        <a:srgbClr val="FFFFFE"/>
      </a:accent6>
      <a:hlink>
        <a:srgbClr val="1C75B0"/>
      </a:hlink>
      <a:folHlink>
        <a:srgbClr val="43535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D2269EF-5FBF-4A6B-87F9-458901694E61}" vid="{4141DB23-5473-4338-AC28-AEC20527CF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6631</TotalTime>
  <Words>367</Words>
  <Application>Microsoft Office PowerPoint</Application>
  <PresentationFormat>On-screen Show (16:9)</PresentationFormat>
  <Paragraphs>139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Gill Sans MT</vt:lpstr>
      <vt:lpstr>Gill Sans Std</vt:lpstr>
      <vt:lpstr>Symbol</vt:lpstr>
      <vt:lpstr>Verdana</vt:lpstr>
      <vt:lpstr>1_IGW PPT Internal usage Template 2</vt:lpstr>
      <vt:lpstr>POWER MEETS PRECISION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Setting the standards  for years to come</vt:lpstr>
    </vt:vector>
  </TitlesOfParts>
  <Company>Synergy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Freelance Mac 2</dc:creator>
  <cp:lastModifiedBy>Laurens Sanders</cp:lastModifiedBy>
  <cp:revision>419</cp:revision>
  <cp:lastPrinted>2016-04-28T08:44:48Z</cp:lastPrinted>
  <dcterms:created xsi:type="dcterms:W3CDTF">2013-12-03T10:11:14Z</dcterms:created>
  <dcterms:modified xsi:type="dcterms:W3CDTF">2016-07-06T09:39:49Z</dcterms:modified>
  <cp:contentStatus/>
</cp:coreProperties>
</file>